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52"/>
  </p:notesMasterIdLst>
  <p:handoutMasterIdLst>
    <p:handoutMasterId r:id="rId53"/>
  </p:handoutMasterIdLst>
  <p:sldIdLst>
    <p:sldId id="260" r:id="rId5"/>
    <p:sldId id="410" r:id="rId6"/>
    <p:sldId id="411" r:id="rId7"/>
    <p:sldId id="551" r:id="rId8"/>
    <p:sldId id="552" r:id="rId9"/>
    <p:sldId id="539" r:id="rId10"/>
    <p:sldId id="267" r:id="rId11"/>
    <p:sldId id="532" r:id="rId12"/>
    <p:sldId id="535" r:id="rId13"/>
    <p:sldId id="533" r:id="rId14"/>
    <p:sldId id="534" r:id="rId15"/>
    <p:sldId id="531" r:id="rId16"/>
    <p:sldId id="258" r:id="rId17"/>
    <p:sldId id="536" r:id="rId18"/>
    <p:sldId id="537" r:id="rId19"/>
    <p:sldId id="538" r:id="rId20"/>
    <p:sldId id="530" r:id="rId21"/>
    <p:sldId id="412" r:id="rId22"/>
    <p:sldId id="283" r:id="rId23"/>
    <p:sldId id="541" r:id="rId24"/>
    <p:sldId id="546" r:id="rId25"/>
    <p:sldId id="547" r:id="rId26"/>
    <p:sldId id="542" r:id="rId27"/>
    <p:sldId id="549" r:id="rId28"/>
    <p:sldId id="543" r:id="rId29"/>
    <p:sldId id="553" r:id="rId30"/>
    <p:sldId id="415" r:id="rId31"/>
    <p:sldId id="560" r:id="rId32"/>
    <p:sldId id="540" r:id="rId33"/>
    <p:sldId id="284" r:id="rId34"/>
    <p:sldId id="418" r:id="rId35"/>
    <p:sldId id="544" r:id="rId36"/>
    <p:sldId id="556" r:id="rId37"/>
    <p:sldId id="557" r:id="rId38"/>
    <p:sldId id="558" r:id="rId39"/>
    <p:sldId id="559" r:id="rId40"/>
    <p:sldId id="419" r:id="rId41"/>
    <p:sldId id="420" r:id="rId42"/>
    <p:sldId id="545" r:id="rId43"/>
    <p:sldId id="554" r:id="rId44"/>
    <p:sldId id="555" r:id="rId45"/>
    <p:sldId id="548" r:id="rId46"/>
    <p:sldId id="561" r:id="rId47"/>
    <p:sldId id="421" r:id="rId48"/>
    <p:sldId id="425" r:id="rId49"/>
    <p:sldId id="550" r:id="rId50"/>
    <p:sldId id="422" r:id="rId5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17DCAB-6B01-430F-95D8-C3C0ECDC010A}" v="1" dt="2026-05-11T09:29:48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8" Type="http://schemas.microsoft.com/office/2016/11/relationships/changesInfo" Target="changesInfos/changesInfo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yk Machel" userId="bac18e48-6027-43a7-ad6c-908677cc280e" providerId="ADAL" clId="{8B62A2C2-DC80-4A13-AC30-07F24C473E94}"/>
    <pc:docChg chg="modSld">
      <pc:chgData name="Patryk Machel" userId="bac18e48-6027-43a7-ad6c-908677cc280e" providerId="ADAL" clId="{8B62A2C2-DC80-4A13-AC30-07F24C473E94}" dt="2026-05-11T09:30:04.959" v="5" actId="20577"/>
      <pc:docMkLst>
        <pc:docMk/>
      </pc:docMkLst>
      <pc:sldChg chg="addSp modSp mod">
        <pc:chgData name="Patryk Machel" userId="bac18e48-6027-43a7-ad6c-908677cc280e" providerId="ADAL" clId="{8B62A2C2-DC80-4A13-AC30-07F24C473E94}" dt="2026-05-11T09:30:04.959" v="5" actId="20577"/>
        <pc:sldMkLst>
          <pc:docMk/>
          <pc:sldMk cId="2988974093" sldId="260"/>
        </pc:sldMkLst>
        <pc:spChg chg="add mod">
          <ac:chgData name="Patryk Machel" userId="bac18e48-6027-43a7-ad6c-908677cc280e" providerId="ADAL" clId="{8B62A2C2-DC80-4A13-AC30-07F24C473E94}" dt="2026-05-11T09:30:04.959" v="5" actId="20577"/>
          <ac:spMkLst>
            <pc:docMk/>
            <pc:sldMk cId="2988974093" sldId="260"/>
            <ac:spMk id="4" creationId="{5B5ADDF4-9EF9-DA5B-A6F8-AC99222CE0C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B9686FE-39B8-01EE-8D29-DF8CC9DF3E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F91AA1-97CE-41D1-CFC7-C93CE12530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289D4-7F8E-440E-8E44-B88E1C6C24EE}" type="datetimeFigureOut">
              <a:rPr lang="pl-PL" smtClean="0"/>
              <a:t>11.05.2026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7F4730-1A41-4942-5CBA-44D26E1874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5850DA-198C-CBB4-718A-67DD4BEA6F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C8399-41BB-4436-835A-E2E54033EE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22645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8F2C2-8776-4F74-83BD-A42CCA632CA3}" type="datetimeFigureOut">
              <a:rPr lang="pl-PL" smtClean="0"/>
              <a:t>11.05.2026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75C07-D9BE-4EEC-8806-21C061E4E5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17846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75C07-D9BE-4EEC-8806-21C061E4E5E7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127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9C68FFD-528C-4493-801F-8CFAA06727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B7C8761-5F64-439E-1037-A14926CEC9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F222624-3875-84D2-3179-85F6CFBE8266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A18294B-92AB-43EF-AB6E-B34CDBA1E936}" type="slidenum">
              <a:t>13</a:t>
            </a:fld>
            <a:endParaRPr lang="pl-PL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6993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75C07-D9BE-4EEC-8806-21C061E4E5E7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111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625DA-04E8-DD9C-EAAA-AECAA79CE7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EE1AC9-AE3E-8F95-0088-9E9CB7CA6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49F77-B04D-7276-19CD-9F8E5978E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FE78-991C-4D6F-A48E-9FF236E3B787}" type="datetime1">
              <a:rPr lang="pl-PL" smtClean="0"/>
              <a:t>11.05.2026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E356A-6D11-F726-D255-E9ABC5B7C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1A9B8-D7ED-7339-E7D8-55727AAA4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879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5B47F-6EE6-BCA1-F73D-926BF6C1F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BE44E2-EBFD-CF5F-1E7C-33AFDB6DA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64ADE-547C-F2A3-9D34-1BC076065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FA64C-984D-49A7-A881-FD10D358A4E2}" type="datetime1">
              <a:rPr lang="pl-PL" smtClean="0"/>
              <a:t>11.05.2026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D32E4-A406-1B68-BD38-C4F67A713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88869-D874-B7E3-3972-22787F711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629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8E2336-BFCE-65A0-92CB-D70DA00688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B464F1-D8E5-6D3E-5255-65290D6A43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09BB0-EFA1-0C82-F86B-9E94155E5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CC2-7B93-4B60-B064-DE7228592C11}" type="datetime1">
              <a:rPr lang="pl-PL" smtClean="0"/>
              <a:t>11.05.2026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09634-9783-5B40-D9EE-D81B5067E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7CD78-5599-6700-5315-2068C482E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022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14DDE-A669-C891-B593-5CACD7471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A2C28-9D9C-A4ED-C5E6-B8A949935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FC0FB-E0FE-B88B-729C-21947BCEF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0614B-8D36-4D3B-985F-07C2221427CC}" type="datetime1">
              <a:rPr lang="pl-PL" smtClean="0"/>
              <a:t>11.05.2026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97D66-595F-446B-372E-828A26393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9A321-45AE-0AB8-81E5-81A8EF0DB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9301A83-FDFE-37D6-A81E-44E4A0FD34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52400" y="60425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0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440FE-987F-6F82-52A2-66629CC87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2E496-DF78-D4A2-2B5E-AB665C580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754FD-4F84-9DF7-6C39-867FC1332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79EB5-7DC0-4A98-B515-60F9B8EE6C7D}" type="datetime1">
              <a:rPr lang="pl-PL" smtClean="0"/>
              <a:t>11.05.2026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6074B-89A6-CB8D-F32B-DDA284187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8C79F-BFA2-6CFB-1728-F97C0637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909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68E9-69F4-0C57-EEEE-41628B5CD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768D-D792-7395-8E8E-9CD7D5A05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4C26DD-9094-1A7D-AEC2-D088ACFFE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1DA3BE-D534-8972-D0F1-70F7AB374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61D1-4F7F-40D9-AD60-3CB17D4B0557}" type="datetime1">
              <a:rPr lang="pl-PL" smtClean="0"/>
              <a:t>11.05.2026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E83014-F2B7-3F7E-B109-4D1B97FCB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CBFB6-7B63-DB2E-F656-373C16BEB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570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342F6-3DDC-7B19-6947-CA0AC8DDB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985695-B08F-8299-06B2-9672CE1CF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B44A9-87CD-FFD0-8C5A-13E0345B0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34BF39-A2F8-FF7D-6B50-13170B8DF4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0C5AA3-FEA4-7B25-DD0D-6608AD5A9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3F7E56-362C-7C2F-3736-465164ABF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98C8-A0CC-4626-8B11-01749547F0BD}" type="datetime1">
              <a:rPr lang="pl-PL" smtClean="0"/>
              <a:t>11.05.2026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E2C19C-EB27-2960-DA4D-94F4E43B4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4C873B-7B74-8A9A-95B1-751BE205B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8723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A8E58-A286-FAD8-3B81-7636A6F28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5B720-A930-C5D6-676B-F9644720A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575C2-C3EF-4EC8-B820-C7B42946D660}" type="datetime1">
              <a:rPr lang="pl-PL" smtClean="0"/>
              <a:t>11.05.2026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3385C5-B67E-E568-6977-562833BE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61C8B-31C3-8E19-4894-CD9CE764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050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F79673-D167-8124-B1DF-6D6E7D45C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B346-6457-42BA-8057-EE93EC49D3BB}" type="datetime1">
              <a:rPr lang="pl-PL" smtClean="0"/>
              <a:t>11.05.2026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192943-2292-08E9-FD2A-0743097C3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92279-88C6-52B1-9624-737F261F9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/>
              <a:t>Kraków </a:t>
            </a:r>
            <a:fld id="{5FE1E50E-58CD-4904-9DA3-A7A47B1EB534}" type="slidenum">
              <a:rPr lang="pl-PL" smtClean="0"/>
              <a:pPr/>
              <a:t>‹#›</a:t>
            </a:fld>
            <a:r>
              <a:rPr lang="pl-PL"/>
              <a:t>15.07.2025 r.</a:t>
            </a:r>
          </a:p>
        </p:txBody>
      </p:sp>
    </p:spTree>
    <p:extLst>
      <p:ext uri="{BB962C8B-B14F-4D97-AF65-F5344CB8AC3E}">
        <p14:creationId xmlns:p14="http://schemas.microsoft.com/office/powerpoint/2010/main" val="885069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4ED7A-FB8D-1F14-185D-A666DC975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23FB5-D7DA-7F24-17EC-5DB2EE683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18C785-FC94-9C6C-C3E0-596324CC2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491B2E-A9BE-C140-C113-A7E039EDF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62D2-2676-4263-B5E5-29A037A99C8E}" type="datetime1">
              <a:rPr lang="pl-PL" smtClean="0"/>
              <a:t>11.05.2026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EEC198-DEDA-D56A-0D36-7341F13B2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2D128A-3F8F-0538-80A2-3C521F919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013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7FB67-3CE8-0639-A559-5C0B5165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02D4CE-9760-AA52-4B07-AD428A871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9FDDA3-76C6-7981-F32D-7F07A0400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C80C7-0942-A9AC-973B-F7E386DDD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C6CA5-9928-4D60-BEB9-CB47065C90B1}" type="datetime1">
              <a:rPr lang="pl-PL" smtClean="0"/>
              <a:t>11.05.2026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B9CB0-63C9-3C1C-0D12-C60D1E4B2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7341B-44B2-0B72-A67D-29275732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5331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C1CEC5-9AD5-554F-9141-34376048E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1C8093-851B-284A-67CE-110C30E77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6E2D0-0317-DCA0-A1D6-B6B5AA98DD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4DA0D-557E-43F0-86BD-9373DE20A039}" type="datetime1">
              <a:rPr lang="pl-PL" smtClean="0"/>
              <a:t>11.05.2026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E3E22-495A-5E57-B920-976957935C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CFBF6-5ACE-BDD0-6DF2-49D141FBD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1E50E-58CD-4904-9DA3-A7A47B1EB5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604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a 21">
            <a:extLst>
              <a:ext uri="{FF2B5EF4-FFF2-40B4-BE49-F238E27FC236}">
                <a16:creationId xmlns:a16="http://schemas.microsoft.com/office/drawing/2014/main" id="{05C18C66-BE88-F141-86A4-E85C44AE91FA}"/>
              </a:ext>
            </a:extLst>
          </p:cNvPr>
          <p:cNvGrpSpPr/>
          <p:nvPr/>
        </p:nvGrpSpPr>
        <p:grpSpPr>
          <a:xfrm>
            <a:off x="4660692" y="456266"/>
            <a:ext cx="1252016" cy="142043"/>
            <a:chOff x="4660692" y="456266"/>
            <a:chExt cx="1252016" cy="142043"/>
          </a:xfrm>
        </p:grpSpPr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75EFA76C-A79C-B744-A3F5-984016FF76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60692" y="519343"/>
              <a:ext cx="1252016" cy="7944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A390CB6F-AD4A-1E46-9675-1C2F980F291C}"/>
                </a:ext>
              </a:extLst>
            </p:cNvPr>
            <p:cNvCxnSpPr/>
            <p:nvPr/>
          </p:nvCxnSpPr>
          <p:spPr>
            <a:xfrm>
              <a:off x="5912708" y="45626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5211729-48F2-7E4B-949B-651DDA477AB3}"/>
              </a:ext>
            </a:extLst>
          </p:cNvPr>
          <p:cNvSpPr txBox="1"/>
          <p:nvPr/>
        </p:nvSpPr>
        <p:spPr>
          <a:xfrm>
            <a:off x="5323437" y="2556328"/>
            <a:ext cx="616189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l-PL" sz="2700" b="1" dirty="0">
                <a:solidFill>
                  <a:srgbClr val="C00000"/>
                </a:solidFill>
                <a:latin typeface="Poppins"/>
                <a:ea typeface="Lato Black"/>
                <a:cs typeface="Poppins"/>
              </a:rPr>
              <a:t>Budowa, eksploatacja i dozór urządzeń, instalacji oraz sieci elektroenergetycznych z pracami kontrolno-pomiarowymi</a:t>
            </a:r>
            <a:endParaRPr lang="en-US" dirty="0">
              <a:solidFill>
                <a:srgbClr val="FF0000"/>
              </a:solidFill>
              <a:ea typeface="Lato Black"/>
              <a:cs typeface="Calibri"/>
            </a:endParaRPr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DB108BC1-F9BE-014F-8917-AA8DB363DA7D}"/>
              </a:ext>
            </a:extLst>
          </p:cNvPr>
          <p:cNvGrpSpPr/>
          <p:nvPr/>
        </p:nvGrpSpPr>
        <p:grpSpPr>
          <a:xfrm>
            <a:off x="9658905" y="506027"/>
            <a:ext cx="1904260" cy="6004480"/>
            <a:chOff x="9658905" y="506027"/>
            <a:chExt cx="1904260" cy="6004480"/>
          </a:xfrm>
        </p:grpSpPr>
        <p:cxnSp>
          <p:nvCxnSpPr>
            <p:cNvPr id="24" name="Łącznik prosty 23">
              <a:extLst>
                <a:ext uri="{FF2B5EF4-FFF2-40B4-BE49-F238E27FC236}">
                  <a16:creationId xmlns:a16="http://schemas.microsoft.com/office/drawing/2014/main" id="{B9B298CE-99EE-C941-90EA-4C9B29F330C8}"/>
                </a:ext>
              </a:extLst>
            </p:cNvPr>
            <p:cNvCxnSpPr/>
            <p:nvPr/>
          </p:nvCxnSpPr>
          <p:spPr>
            <a:xfrm>
              <a:off x="9658905" y="6431872"/>
              <a:ext cx="1899821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8A251E88-A3C3-4C4F-819A-F31C5990E78C}"/>
                </a:ext>
              </a:extLst>
            </p:cNvPr>
            <p:cNvCxnSpPr>
              <a:cxnSpLocks/>
            </p:cNvCxnSpPr>
            <p:nvPr/>
          </p:nvCxnSpPr>
          <p:spPr>
            <a:xfrm>
              <a:off x="11563165" y="506027"/>
              <a:ext cx="0" cy="592584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Łącznik prosty 31">
              <a:extLst>
                <a:ext uri="{FF2B5EF4-FFF2-40B4-BE49-F238E27FC236}">
                  <a16:creationId xmlns:a16="http://schemas.microsoft.com/office/drawing/2014/main" id="{12EAD400-6E47-A848-86D2-917037633EA6}"/>
                </a:ext>
              </a:extLst>
            </p:cNvPr>
            <p:cNvCxnSpPr/>
            <p:nvPr/>
          </p:nvCxnSpPr>
          <p:spPr>
            <a:xfrm>
              <a:off x="10861829" y="519343"/>
              <a:ext cx="69689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FF267435-9DE0-4A40-8037-3980BA25DAA1}"/>
                </a:ext>
              </a:extLst>
            </p:cNvPr>
            <p:cNvCxnSpPr/>
            <p:nvPr/>
          </p:nvCxnSpPr>
          <p:spPr>
            <a:xfrm>
              <a:off x="9663344" y="6355148"/>
              <a:ext cx="0" cy="155359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FCA8E7F-0038-C6C7-3F13-6CADEFE4F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778" y="230187"/>
            <a:ext cx="4804228" cy="582840"/>
          </a:xfrm>
          <a:prstGeom prst="rect">
            <a:avLst/>
          </a:prstGeom>
        </p:spPr>
      </p:pic>
      <p:pic>
        <p:nvPicPr>
          <p:cNvPr id="3" name="Obraz 2" descr="Obraz zawierający tekst, zrzut ekranu, Czcionka, Grafika&#10;&#10;Zawartość wygenerowana przez AI może być niepoprawna.">
            <a:extLst>
              <a:ext uri="{FF2B5EF4-FFF2-40B4-BE49-F238E27FC236}">
                <a16:creationId xmlns:a16="http://schemas.microsoft.com/office/drawing/2014/main" id="{461BC0E3-13C6-7F8E-5A9D-D9AE20BD2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36" y="1434739"/>
            <a:ext cx="5304073" cy="534737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B5ADDF4-9EF9-DA5B-A6F8-AC99222CE0C3}"/>
              </a:ext>
            </a:extLst>
          </p:cNvPr>
          <p:cNvSpPr txBox="1"/>
          <p:nvPr/>
        </p:nvSpPr>
        <p:spPr>
          <a:xfrm>
            <a:off x="5362353" y="5501488"/>
            <a:ext cx="6161897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l-PL" sz="10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Projekt pn. „Utworzenie i funkcjonowanie Branżowego Centrum Umiejętności w branży elektroenergetycznej” w ramach Krajowego Planu Odbudowy i Zwiększania Odporności</a:t>
            </a:r>
            <a:r>
              <a:rPr lang="pl-PL" sz="105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, </a:t>
            </a:r>
            <a:br>
              <a:rPr lang="pl-PL" sz="105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</a:br>
            <a:r>
              <a:rPr lang="pl-PL" sz="105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w </a:t>
            </a:r>
            <a:r>
              <a:rPr lang="pl-PL" sz="10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Komponencie A „Odporność i konkurencyjność gospodarki”, jako inwestycja A3.1.1 „Wsparcie rozwoju nowoczesnego kształcenia zawodowego, szkolnictwa wyższego oraz uczenia się przez całe życie”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974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FBBE17-7D9D-B551-194B-C0B413DEACEA}"/>
              </a:ext>
            </a:extLst>
          </p:cNvPr>
          <p:cNvSpPr txBox="1"/>
          <p:nvPr/>
        </p:nvSpPr>
        <p:spPr>
          <a:xfrm>
            <a:off x="1445342" y="967654"/>
            <a:ext cx="1064833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pl-PL" b="1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 stanowiskach dozoru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przepisów dotyczących przyłączania urządzeń i instalacji do sieci, dostarczania paliw i energii, </a:t>
            </a:r>
            <a:b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prowadzenia ruchu i eksploatacji urządzeń, instalacji i sieci,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przepisów i zasad postępowania przy programowaniu pracy urządzeń, instalacji i sieci, </a:t>
            </a:r>
            <a:b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z uwzględnieniem zasad racjonalnego użytkowania paliw i energii,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przepisów dotyczących eksploatacji oraz wymagań w zakresie prowadzenia dokumentacji </a:t>
            </a:r>
            <a:b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technicznej i eksploatacyjnej urządzeń, instalacji i sieci,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przepisów dotyczących budowy urządzeń, instalacji i sieci oraz norm i warunków technicznych, </a:t>
            </a:r>
            <a:b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jakim powinny odpowiadać te urządzenia, instalacje i sieci,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e) zasad postępowania w razie awarii, </a:t>
            </a:r>
            <a:r>
              <a:rPr lang="pl-PL" b="0" i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požaru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lub innego zagrożenia bezpieczeństwa obsługi </a:t>
            </a:r>
            <a:b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urządzeń lub zagrożenia życia, zdrowia i ochrony środowiska,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f) przepisów dotyczących bezpieczeństwa i higieny pracy, ochrony przeciwpożarowej, </a:t>
            </a:r>
            <a:b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z uwzględnieniem zasad udzielania pierwszej pomocy, oraz wymagań ochrony środowiska,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g) zasad postępowania w razie awarii, pożaru lub innego zagrożenia bezpieczeństwa ruchu </a:t>
            </a:r>
            <a:b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urządzeń przyłączonych do sieci,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h) zasad dysponowania mocą urządzeń i instalacji przyłączonych do sieci,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i) zasad i warunków wykonywania prac dotyczących obsługi, konserwacji, remontu, montażu oraz </a:t>
            </a:r>
            <a:b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czynności kontrolno-pomiarowych.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FA6D63-684E-D8AB-32CE-47ACE8F06336}"/>
              </a:ext>
            </a:extLst>
          </p:cNvPr>
          <p:cNvSpPr txBox="1"/>
          <p:nvPr/>
        </p:nvSpPr>
        <p:spPr>
          <a:xfrm>
            <a:off x="1445342" y="105013"/>
            <a:ext cx="107466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Wiedza wymagana dla uzyskania kwalifikacji zgodnie z zapisami Rozporządzenia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6214E-419B-500E-F703-E57AA7A3B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3669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2A3B74-5958-9561-9345-A1C9DE2B7E73}"/>
              </a:ext>
            </a:extLst>
          </p:cNvPr>
          <p:cNvSpPr txBox="1"/>
          <p:nvPr/>
        </p:nvSpPr>
        <p:spPr>
          <a:xfrm>
            <a:off x="2782529" y="88166"/>
            <a:ext cx="8327923" cy="356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225"/>
              </a:spcAft>
              <a:buNone/>
            </a:pPr>
            <a:r>
              <a:rPr lang="pl-PL" b="1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l-PL" sz="2400" b="1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Uprawnienia Dozorowe (D)</a:t>
            </a:r>
          </a:p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225"/>
              </a:spcAft>
              <a:buNone/>
            </a:pPr>
            <a:endParaRPr lang="pl-PL" sz="2400" b="1">
              <a:solidFill>
                <a:srgbClr val="4242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pl-PL">
                <a:solidFill>
                  <a:srgbClr val="4242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Osoby z uprawnieniami </a:t>
            </a:r>
            <a:r>
              <a:rPr lang="pl-PL" b="1">
                <a:solidFill>
                  <a:srgbClr val="4242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l-PL">
                <a:solidFill>
                  <a:srgbClr val="4242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wykonują pacy w zakresie </a:t>
            </a:r>
            <a:r>
              <a:rPr lang="pl-PL" b="1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nadzoru i kierowania pracami eksploatacyjnymi, </a:t>
            </a: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takie jak</a:t>
            </a:r>
            <a:r>
              <a:rPr lang="pl-PL" b="0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Nadzór nad pracownikami wykonującymi prace eksploatacyjne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Kontrola stan technicznego urządzeń i instalacji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Dbanie o przestrzeganie przepisów BHP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Organizacja i planowanie prace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Prowadzenie dokumentacji technicznej, sporządzanie ekspertyz i protokołów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Szkolenia pracowników oraz podejmowanie decyzji w sytuacjach awaryjnych</a:t>
            </a:r>
          </a:p>
        </p:txBody>
      </p:sp>
      <p:pic>
        <p:nvPicPr>
          <p:cNvPr id="1026" name="Picture 2" descr="Designer Image&#10;Designer Image, Obraz">
            <a:extLst>
              <a:ext uri="{FF2B5EF4-FFF2-40B4-BE49-F238E27FC236}">
                <a16:creationId xmlns:a16="http://schemas.microsoft.com/office/drawing/2014/main" id="{99E812C1-D561-A5BF-166C-A22092E7B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883" y="3783286"/>
            <a:ext cx="4764013" cy="2907890"/>
          </a:xfrm>
          <a:prstGeom prst="rect">
            <a:avLst/>
          </a:prstGeom>
          <a:noFill/>
          <a:effectLst>
            <a:glow rad="127000"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E097E-F1BF-8E44-E52F-084CB0D0A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2502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1">
            <a:extLst>
              <a:ext uri="{FF2B5EF4-FFF2-40B4-BE49-F238E27FC236}">
                <a16:creationId xmlns:a16="http://schemas.microsoft.com/office/drawing/2014/main" id="{7B1ADB33-1318-C7EC-8804-ECEC4CFD79A4}"/>
              </a:ext>
            </a:extLst>
          </p:cNvPr>
          <p:cNvSpPr/>
          <p:nvPr/>
        </p:nvSpPr>
        <p:spPr>
          <a:xfrm>
            <a:off x="2739076" y="452627"/>
            <a:ext cx="6739220" cy="15531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Ustawa z dnia 7 lipca 1994 roku </a:t>
            </a: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Prawo Budowlane </a:t>
            </a: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(tekst jednolity Dz.U. 2019 poz. 1186 z </a:t>
            </a:r>
            <a:r>
              <a:rPr lang="pl-PL" sz="2400" err="1"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. zm.)</a:t>
            </a:r>
          </a:p>
        </p:txBody>
      </p:sp>
      <p:sp>
        <p:nvSpPr>
          <p:cNvPr id="7" name="Prostokąt: zaokrąglone rogi 2">
            <a:extLst>
              <a:ext uri="{FF2B5EF4-FFF2-40B4-BE49-F238E27FC236}">
                <a16:creationId xmlns:a16="http://schemas.microsoft.com/office/drawing/2014/main" id="{07F7922A-1CC2-918B-4DB8-5494D25F94AC}"/>
              </a:ext>
            </a:extLst>
          </p:cNvPr>
          <p:cNvSpPr/>
          <p:nvPr/>
        </p:nvSpPr>
        <p:spPr>
          <a:xfrm>
            <a:off x="3726797" y="3047657"/>
            <a:ext cx="4763778" cy="14158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Rozporządzenie Ministra Infrastruktury z dnia 12 kwietnia 2002 r. w sprawie warunków technicznych, jakim powinny odpowiadać budynki i ich usytuowanie (Dz.U.2022 poz. 1225 z </a:t>
            </a:r>
            <a:r>
              <a:rPr lang="pl-PL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zm.)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2C20380-C315-1DAF-A576-28B29B37EABB}"/>
              </a:ext>
            </a:extLst>
          </p:cNvPr>
          <p:cNvCxnSpPr>
            <a:stCxn id="4" idx="2"/>
          </p:cNvCxnSpPr>
          <p:nvPr/>
        </p:nvCxnSpPr>
        <p:spPr>
          <a:xfrm>
            <a:off x="6108686" y="2005781"/>
            <a:ext cx="0" cy="904567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: zaokrąglone rogi 2">
            <a:extLst>
              <a:ext uri="{FF2B5EF4-FFF2-40B4-BE49-F238E27FC236}">
                <a16:creationId xmlns:a16="http://schemas.microsoft.com/office/drawing/2014/main" id="{2F26631B-CDD8-D02A-F41D-C2EC15F384AD}"/>
              </a:ext>
            </a:extLst>
          </p:cNvPr>
          <p:cNvSpPr/>
          <p:nvPr/>
        </p:nvSpPr>
        <p:spPr>
          <a:xfrm>
            <a:off x="3820016" y="5273408"/>
            <a:ext cx="4577339" cy="10585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Wykaz norm obowiązujących  - załącznik nr 1 do Rozporządzenia w sprawie warunków technicznych, jakim powinny odpowiadać budynki i ich usytuowanie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EA9D4CA-8FF7-242D-B23E-C63D5498947A}"/>
              </a:ext>
            </a:extLst>
          </p:cNvPr>
          <p:cNvCxnSpPr>
            <a:cxnSpLocks/>
          </p:cNvCxnSpPr>
          <p:nvPr/>
        </p:nvCxnSpPr>
        <p:spPr>
          <a:xfrm>
            <a:off x="6108686" y="4463502"/>
            <a:ext cx="0" cy="668937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9F7506-5C9B-C8BF-03F2-4C5F28A5F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3615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5C283B-29F4-D772-373D-32AAFD8B51C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995950" y="72793"/>
            <a:ext cx="9606117" cy="762949"/>
          </a:xfrm>
        </p:spPr>
        <p:txBody>
          <a:bodyPr>
            <a:normAutofit/>
          </a:bodyPr>
          <a:lstStyle/>
          <a:p>
            <a:r>
              <a:rPr lang="pl-PL" sz="2400" b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Ustawa z dnia 7 lipca 1994 r. Prawo budowlane </a:t>
            </a:r>
            <a:br>
              <a:rPr lang="pl-PL" sz="2400" b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pl-PL" sz="2400" b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[Dz.U. 2019 poz.1186]</a:t>
            </a:r>
            <a:endParaRPr lang="pl-PL" sz="24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67C91B-81BF-37E4-3913-21200EA6B256}"/>
              </a:ext>
            </a:extLst>
          </p:cNvPr>
          <p:cNvSpPr txBox="1"/>
          <p:nvPr/>
        </p:nvSpPr>
        <p:spPr>
          <a:xfrm>
            <a:off x="3048000" y="306404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DD4730-A96C-8915-68CF-C793BBBBC263}"/>
              </a:ext>
            </a:extLst>
          </p:cNvPr>
          <p:cNvSpPr txBox="1"/>
          <p:nvPr/>
        </p:nvSpPr>
        <p:spPr>
          <a:xfrm>
            <a:off x="2441169" y="1004316"/>
            <a:ext cx="9033078" cy="1855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kern="10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Ustawa określa zakres uprawnień, jakie muszą posiadać osoby będące uczestnikami procesu budowlanego, a więc np. projektanci, w tym również projektanci sieci, instalacji i urządzeń elektroenergetycznych i elektrycznych, w tym służących ochronie przed porażeniem. Ustawa odwołuje się również wprost do aktów wykonawczych, np. Warunków Technicznych". w których z kolei opisane są np. wymagane czasokresy kontroli i sprawdzeń urządzeń i instalacji elektrycznych.</a:t>
            </a:r>
            <a:endParaRPr lang="pl-PL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468FBF-D7AE-C4DF-A41D-79AADF38A1CA}"/>
              </a:ext>
            </a:extLst>
          </p:cNvPr>
          <p:cNvSpPr txBox="1"/>
          <p:nvPr/>
        </p:nvSpPr>
        <p:spPr>
          <a:xfrm>
            <a:off x="2251587" y="3248714"/>
            <a:ext cx="93504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Rozporządzenie Ministra Infrastruktury z 12 kwietnia 2002 r. </a:t>
            </a:r>
            <a:br>
              <a:rPr lang="pl-PL" sz="2400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l-PL" sz="2400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 sprawie warunków technicznych jakim powinny odpowiadać budynki i ich usytuowanie [Dz.U. 2019 poz. 1065].</a:t>
            </a:r>
            <a:endParaRPr lang="pl-PL" sz="2400" b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A8139E-EB35-B381-91A7-9E3FFD0318BE}"/>
              </a:ext>
            </a:extLst>
          </p:cNvPr>
          <p:cNvSpPr txBox="1"/>
          <p:nvPr/>
        </p:nvSpPr>
        <p:spPr>
          <a:xfrm>
            <a:off x="2441169" y="4837868"/>
            <a:ext cx="90330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Rozporządzenie zawiera rozdział dotyczący instalacji elektrycznych w budynkach oraz zawiera przepisy dotyczące umieszczania stacji transformatorowych (rozdzielczych) wewnątrz budynków o innym przeznaczeniu, niektóre przepisy dotyczące okablowania instalacji i stosowania przewodów ochronnych i wyrównawczych.</a:t>
            </a:r>
            <a:endParaRPr lang="pl-P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365F00-51F7-7941-8609-F9A9C3012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FE1E50E-58CD-4904-9DA3-A7A47B1EB534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016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A9ACFAA7-C478-5FC8-02B6-4963BFA50D54}"/>
              </a:ext>
            </a:extLst>
          </p:cNvPr>
          <p:cNvSpPr txBox="1">
            <a:spLocks/>
          </p:cNvSpPr>
          <p:nvPr/>
        </p:nvSpPr>
        <p:spPr>
          <a:xfrm>
            <a:off x="1769805" y="157317"/>
            <a:ext cx="10294375" cy="678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Załącznik nr 1 do Rozporządzenia w sprawie warunków technicznych jakim powinny odpowiadać budynki i ich usytuowanie zawiera wykaz norm.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9DA100-114E-EE36-3710-3E2EBF82BC19}"/>
              </a:ext>
            </a:extLst>
          </p:cNvPr>
          <p:cNvSpPr txBox="1"/>
          <p:nvPr/>
        </p:nvSpPr>
        <p:spPr>
          <a:xfrm>
            <a:off x="1162660" y="5281812"/>
            <a:ext cx="109015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Zgodnie z art. 5 ust 4 Ustawy o normalizacji stosowanie norm opublikowanych w języku polskim i przywołanych w aktach prawnych jest obowiązkowe</a:t>
            </a:r>
            <a:endParaRPr kumimoji="0" lang="pl-PL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rostokąt 5">
            <a:extLst>
              <a:ext uri="{FF2B5EF4-FFF2-40B4-BE49-F238E27FC236}">
                <a16:creationId xmlns:a16="http://schemas.microsoft.com/office/drawing/2014/main" id="{13EDD797-B1D6-4B48-D351-8223EE0C91E1}"/>
              </a:ext>
            </a:extLst>
          </p:cNvPr>
          <p:cNvSpPr/>
          <p:nvPr/>
        </p:nvSpPr>
        <p:spPr>
          <a:xfrm>
            <a:off x="1611259" y="1742382"/>
            <a:ext cx="10452919" cy="353943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600" b="1" i="0" u="none" strike="noStrike" kern="1200" cap="none" spc="0" baseline="0">
                <a:solidFill>
                  <a:srgbClr val="575757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Art. 5. normalizacja</a:t>
            </a:r>
            <a:br>
              <a:rPr lang="pl-PL" sz="1600" b="0" i="0" u="none" strike="noStrike" kern="1200" cap="none" spc="0" baseline="0">
                <a:solidFill>
                  <a:srgbClr val="575757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b="1" i="1" u="none" strike="noStrike" kern="1200" cap="none" spc="0" baseline="0">
                <a:solidFill>
                  <a:srgbClr val="575757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Polska Norma</a:t>
            </a:r>
            <a:endParaRPr lang="pl-PL" sz="1600" b="0" i="0" u="none" strike="noStrike" kern="1200" cap="none" spc="0" baseline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 Ligh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6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Polska Norma jest normą krajową, przyjętą w drodze konsensu i zatwierdzoną przez krajową jednostkę normalizacyjną, powszechnie dostępną, oznaczoną - na zasadzie wyłączności - symbolem PN.</a:t>
            </a:r>
          </a:p>
          <a:p>
            <a:pPr marL="228600" marR="0" lvl="0" indent="-2286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 Ligh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6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Polska Norma może być wprowadzeniem normy europejskiej lub międzynarodowej. Wprowadzenie to może nastąpić w języku oryginału.</a:t>
            </a:r>
          </a:p>
          <a:p>
            <a:pPr marL="228600" marR="0" lvl="0" indent="-2286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 Ligh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6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Stosowanie Polskich Norm jest dobrowolne.</a:t>
            </a:r>
          </a:p>
          <a:p>
            <a:pPr marL="228600" marR="0" lvl="0" indent="-2286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 Ligh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6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Polskie Normy mogą być powoływane w przepisach prawnych po ich opublikowaniu w języku polskim.</a:t>
            </a:r>
          </a:p>
          <a:p>
            <a:pPr marL="228600" marR="0" lvl="0" indent="-2286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 Ligh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6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Polskie Normy korzystają z ochrony jak utwory literackie, a autorskie prawa majątkowe do nich przysługują krajowej jednostce normalizacyjnej.</a:t>
            </a:r>
          </a:p>
          <a:p>
            <a:pPr marL="228600" marR="0" lvl="0" indent="-2286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 Ligh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6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Przepis ust. 5 stosuje się odpowiednio do norm europejskich i międzynarodowych, z zachowaniem porozumień międzynarodowych.</a:t>
            </a:r>
          </a:p>
          <a:p>
            <a:pPr marL="228600" marR="0" lvl="0" indent="-2286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 Ligh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6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Ochrony Polskich Norm, o której mowa w ust. 5, nie narusza ustawa z dnia 6 września 2001 r. o dostępie do informacji publicznej (Dz. U. z 2014 r. poz. 782 i 1662 oraz z 2015 r. poz. 1240).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A3B1F3-3590-DE16-20DF-0214471393E8}"/>
              </a:ext>
            </a:extLst>
          </p:cNvPr>
          <p:cNvSpPr txBox="1"/>
          <p:nvPr/>
        </p:nvSpPr>
        <p:spPr>
          <a:xfrm>
            <a:off x="1611259" y="1039857"/>
            <a:ext cx="101358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Ustawie z dnia 12 września 2002 r. o normalizacji (D</a:t>
            </a:r>
            <a:r>
              <a:rPr lang="pl-PL" sz="20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z.U.2015.0.1483) znajdują się następujące zapisy: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8E7FDD-C34B-545E-5870-0A83AB186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6977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42180A5-8E51-50B0-F63F-0FCC68026401}"/>
              </a:ext>
            </a:extLst>
          </p:cNvPr>
          <p:cNvSpPr txBox="1"/>
          <p:nvPr/>
        </p:nvSpPr>
        <p:spPr>
          <a:xfrm>
            <a:off x="1248696" y="-9832"/>
            <a:ext cx="10785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Wykaz norm ujętych w załączniku nr 1 zawiera również normy </a:t>
            </a:r>
            <a:r>
              <a:rPr kumimoji="0" lang="pl-PL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dotyczące instalacji elektrycznych, poniżej zestaw zeszytów PN-HD 60364:</a:t>
            </a:r>
            <a:endParaRPr kumimoji="0" lang="pl-PL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6CD400B-4F15-371A-259D-271F85CB9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657423"/>
              </p:ext>
            </p:extLst>
          </p:nvPr>
        </p:nvGraphicFramePr>
        <p:xfrm>
          <a:off x="1691148" y="1009543"/>
          <a:ext cx="9657574" cy="5755221"/>
        </p:xfrm>
        <a:graphic>
          <a:graphicData uri="http://schemas.openxmlformats.org/drawingml/2006/table">
            <a:tbl>
              <a:tblPr/>
              <a:tblGrid>
                <a:gridCol w="2654709">
                  <a:extLst>
                    <a:ext uri="{9D8B030D-6E8A-4147-A177-3AD203B41FA5}">
                      <a16:colId xmlns:a16="http://schemas.microsoft.com/office/drawing/2014/main" val="2134444160"/>
                    </a:ext>
                  </a:extLst>
                </a:gridCol>
                <a:gridCol w="7002865">
                  <a:extLst>
                    <a:ext uri="{9D8B030D-6E8A-4147-A177-3AD203B41FA5}">
                      <a16:colId xmlns:a16="http://schemas.microsoft.com/office/drawing/2014/main" val="1944113102"/>
                    </a:ext>
                  </a:extLst>
                </a:gridCol>
              </a:tblGrid>
              <a:tr h="502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PN-HD 60364-4-41:2009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Instalacje elektryczne niskiego napięcia - Część 4-41: Ochrona dla zapewnienia bezpieczeństwa - Ochrona przed porażeniem elektrycznym</a:t>
                      </a:r>
                    </a:p>
                  </a:txBody>
                  <a:tcPr marL="7554" marR="7554" marT="7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6601076"/>
                  </a:ext>
                </a:extLst>
              </a:tr>
              <a:tr h="502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PN-HD 60364-1:2010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Instalacje elektryczne niskiego napięcia - Część 1: Wymagania podstawowe, ustalanie ogólnych charakterystyk, definicje</a:t>
                      </a:r>
                    </a:p>
                  </a:txBody>
                  <a:tcPr marL="7554" marR="7554" marT="7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898486"/>
                  </a:ext>
                </a:extLst>
              </a:tr>
              <a:tr h="502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PN-HD 60364-4-41:2009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Instalacje elektryczne niskiego napięcia - Część 4-41: Ochrona dla zapewnienia bezpieczeństwa - Ochrona przed porażeniem elektrycznym</a:t>
                      </a:r>
                    </a:p>
                  </a:txBody>
                  <a:tcPr marL="7554" marR="7554" marT="7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1504051"/>
                  </a:ext>
                </a:extLst>
              </a:tr>
              <a:tr h="7493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PN-HD 60364-4-42:2011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Instalacje elektryczne niskiego napięcia - Część 4-42: Ochrona dla zapewnienia bezpieczeństwa - Ochrona przed skutkami oddziaływania cieplnego</a:t>
                      </a:r>
                    </a:p>
                  </a:txBody>
                  <a:tcPr marL="7554" marR="7554" marT="7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5126045"/>
                  </a:ext>
                </a:extLst>
              </a:tr>
              <a:tr h="502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PN-HD 60364-4-43:2012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Instalacje elektryczne niskiego napięcia - Część 4-43: Ochrona dla zapewnienia bezpieczeństwa - Ochrona przed prądem przetężeniowym</a:t>
                      </a:r>
                    </a:p>
                  </a:txBody>
                  <a:tcPr marL="7554" marR="7554" marT="7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417872"/>
                  </a:ext>
                </a:extLst>
              </a:tr>
              <a:tr h="9965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PN-IEC 60364-4-442:1999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Instalacje elektryczne w obiektach budowlanych - Ochrona dla zapewnienia bezpieczeństwa - Ochrona przed przepięciami - Ochrona instalacji niskiego napięcia przed przejściowymi przepięciami i uszkodzeniami przy doziemieniach w sieciach wysokiego napięcia</a:t>
                      </a:r>
                    </a:p>
                  </a:txBody>
                  <a:tcPr marL="7554" marR="7554" marT="7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3319632"/>
                  </a:ext>
                </a:extLst>
              </a:tr>
              <a:tr h="7493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PN-HD 60364-4-443:2016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Instalacje elektryczne w obiektach budowlanych - Ochrona dla zapewnienia bezpieczeństwa - Ochrona przed przepięciami - Ochrona przed przepięciami atmosferycznymi lub łączeniowymi</a:t>
                      </a:r>
                    </a:p>
                  </a:txBody>
                  <a:tcPr marL="7554" marR="7554" marT="7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505033"/>
                  </a:ext>
                </a:extLst>
              </a:tr>
              <a:tr h="7493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PN-HD 60364-4-444:2012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Instalacje elektryczne niskiego napięcia - Część 4-444: Ochrona dla zapewnienia bezpieczeństwa - Ochrona przed zakłóceniami napięciowymi i zaburzeniami elektromagnetycznymi</a:t>
                      </a:r>
                    </a:p>
                  </a:txBody>
                  <a:tcPr marL="7554" marR="7554" marT="7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2812271"/>
                  </a:ext>
                </a:extLst>
              </a:tr>
              <a:tr h="502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PN-HD 60364-5-54:2011</a:t>
                      </a:r>
                    </a:p>
                  </a:txBody>
                  <a:tcPr marL="7554" marR="7554" marT="7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Instalacje elektryczne niskiego napięcia - Część 5-54: Dobór i montaż wyposażenia elektrycznego - Układy uziemiające i przewody ochronne</a:t>
                      </a:r>
                    </a:p>
                  </a:txBody>
                  <a:tcPr marL="7554" marR="7554" marT="7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898267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B20CD1-311A-1FBD-FCE4-6A2DF9DC7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0864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D422BF9-26B4-536F-811A-A9AAC6D95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299246"/>
              </p:ext>
            </p:extLst>
          </p:nvPr>
        </p:nvGraphicFramePr>
        <p:xfrm>
          <a:off x="2081303" y="1523999"/>
          <a:ext cx="9165962" cy="4532673"/>
        </p:xfrm>
        <a:graphic>
          <a:graphicData uri="http://schemas.openxmlformats.org/drawingml/2006/table">
            <a:tbl>
              <a:tblPr/>
              <a:tblGrid>
                <a:gridCol w="2385194">
                  <a:extLst>
                    <a:ext uri="{9D8B030D-6E8A-4147-A177-3AD203B41FA5}">
                      <a16:colId xmlns:a16="http://schemas.microsoft.com/office/drawing/2014/main" val="1785876071"/>
                    </a:ext>
                  </a:extLst>
                </a:gridCol>
                <a:gridCol w="6780768">
                  <a:extLst>
                    <a:ext uri="{9D8B030D-6E8A-4147-A177-3AD203B41FA5}">
                      <a16:colId xmlns:a16="http://schemas.microsoft.com/office/drawing/2014/main" val="1110234625"/>
                    </a:ext>
                  </a:extLst>
                </a:gridCol>
              </a:tblGrid>
              <a:tr h="3058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PN-HD 308 S2:2007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Identyfikacja żył w kablach i przewodach oraz w przewodach sznurowych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1165675"/>
                  </a:ext>
                </a:extLst>
              </a:tr>
              <a:tr h="3058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PN-E-05010:1991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Zakresy napięciowe instalacji elektrycznych w obiektach budowlanych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7903665"/>
                  </a:ext>
                </a:extLst>
              </a:tr>
              <a:tr h="6025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PN-E-05115:2002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Instalacje elektroenergetyczne prądu przemiennego o napięciu wyższym od 1 kV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7544955"/>
                  </a:ext>
                </a:extLst>
              </a:tr>
              <a:tr h="3058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PN-E-08501:1988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Urządzenia elektryczne - Tablice i znaki bezpieczeństwa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401568"/>
                  </a:ext>
                </a:extLst>
              </a:tr>
              <a:tr h="6025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PN-EN 12464-1:2012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Światło i oświetlenie - Oświetlenie miejsc pracy - Część 1: Miejsca pracy we wnętrzach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671405"/>
                  </a:ext>
                </a:extLst>
              </a:tr>
              <a:tr h="6025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PN-EN 50160:2010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Parametry napięcia zasilającego w publicznych sieciach elektroenergetycznych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68595"/>
                  </a:ext>
                </a:extLst>
              </a:tr>
              <a:tr h="6025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PN-E-05204:1994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Ochrona przed elektrycznością statyczną - Ochrona obiektów, instalacji i urządzeń – Wymagania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840085"/>
                  </a:ext>
                </a:extLst>
              </a:tr>
              <a:tr h="6025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PN-EN 12464-1:2012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Światło i oświetlenie - Oświetlenie miejsc pracy - Część 1: Miejsca pracy we wnętrzach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597159"/>
                  </a:ext>
                </a:extLst>
              </a:tr>
              <a:tr h="6025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PN-EN 50310:2012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Stosowanie połączeń wyrównawczych i uziemiających w budynkach z zainstalowanym sprzętem informatycznym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2836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E163FDA-73AE-47FD-F3A0-C57A8A8FA2BA}"/>
              </a:ext>
            </a:extLst>
          </p:cNvPr>
          <p:cNvSpPr txBox="1"/>
          <p:nvPr/>
        </p:nvSpPr>
        <p:spPr>
          <a:xfrm>
            <a:off x="1248696" y="-9832"/>
            <a:ext cx="10785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Poniżej kilka pozostałych norm ujętych w załączniku nr 1 </a:t>
            </a:r>
            <a:r>
              <a:rPr kumimoji="0" lang="pl-PL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dotyczących instalacji elektrycznych:</a:t>
            </a:r>
            <a:endParaRPr kumimoji="0" lang="pl-PL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4777E1-286F-A6A0-B3F5-CE099AE20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2482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6FF05549-3188-6A50-8529-92EA1A9ABCE0}"/>
              </a:ext>
            </a:extLst>
          </p:cNvPr>
          <p:cNvSpPr/>
          <p:nvPr/>
        </p:nvSpPr>
        <p:spPr>
          <a:xfrm>
            <a:off x="2408906" y="501446"/>
            <a:ext cx="8241906" cy="1573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Ustawa z dnia 26 czerwca 1974 r. Kodeks pracy (Dz.U. 1974 nr 24 poz. 141 z </a:t>
            </a:r>
            <a:r>
              <a:rPr lang="pl-PL" sz="2400" b="1" err="1"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2400" b="1" err="1">
                <a:latin typeface="Arial" panose="020B0604020202020204" pitchFamily="34" charset="0"/>
                <a:cs typeface="Arial" panose="020B0604020202020204" pitchFamily="34" charset="0"/>
              </a:rPr>
              <a:t>zm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rostokąt: zaokrąglone rogi 2">
            <a:extLst>
              <a:ext uri="{FF2B5EF4-FFF2-40B4-BE49-F238E27FC236}">
                <a16:creationId xmlns:a16="http://schemas.microsoft.com/office/drawing/2014/main" id="{3C90C95F-ED22-0C07-5385-FB939A5E014D}"/>
              </a:ext>
            </a:extLst>
          </p:cNvPr>
          <p:cNvSpPr/>
          <p:nvPr/>
        </p:nvSpPr>
        <p:spPr>
          <a:xfrm>
            <a:off x="4147969" y="3942745"/>
            <a:ext cx="4763779" cy="134220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Rozporządzenie Ministra Energii z dnia 28 sierpnia 2019 r. w sprawie bezpieczeństwa i higieny pracy przy urządzeniach energetycznych (Dz.U. 2019, poz. 1830 z </a:t>
            </a:r>
            <a:r>
              <a:rPr lang="pl-PL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zm.)</a:t>
            </a:r>
          </a:p>
        </p:txBody>
      </p:sp>
      <p:sp>
        <p:nvSpPr>
          <p:cNvPr id="6" name="Prostokąt: zaokrąglone rogi 2">
            <a:extLst>
              <a:ext uri="{FF2B5EF4-FFF2-40B4-BE49-F238E27FC236}">
                <a16:creationId xmlns:a16="http://schemas.microsoft.com/office/drawing/2014/main" id="{7DA46907-6EE0-242E-64AF-03E92ABC392F}"/>
              </a:ext>
            </a:extLst>
          </p:cNvPr>
          <p:cNvSpPr/>
          <p:nvPr/>
        </p:nvSpPr>
        <p:spPr>
          <a:xfrm>
            <a:off x="2408906" y="2438401"/>
            <a:ext cx="4763778" cy="14158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Rozporządzenie Ministra Pracy i Polityki Socjalnej z dnia 26 września 1997 r. w sprawie ogólnych przepisów bezpieczeństwa i higieny pracy (tekst jednolity Dz.U. 1997 nr 129 poz. 844 z </a:t>
            </a:r>
            <a:r>
              <a:rPr lang="pl-PL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zmi</a:t>
            </a:r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79C5AD5-E10C-819D-E0AF-DC729D032FAB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4790795" y="2074606"/>
            <a:ext cx="0" cy="363795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849C975-D069-9779-2045-F2D94984DE6E}"/>
              </a:ext>
            </a:extLst>
          </p:cNvPr>
          <p:cNvCxnSpPr>
            <a:cxnSpLocks/>
          </p:cNvCxnSpPr>
          <p:nvPr/>
        </p:nvCxnSpPr>
        <p:spPr>
          <a:xfrm>
            <a:off x="7398772" y="2074606"/>
            <a:ext cx="0" cy="177964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: zaokrąglone rogi 2">
            <a:extLst>
              <a:ext uri="{FF2B5EF4-FFF2-40B4-BE49-F238E27FC236}">
                <a16:creationId xmlns:a16="http://schemas.microsoft.com/office/drawing/2014/main" id="{76887178-A407-DC49-5220-E3E0BD89C8AE}"/>
              </a:ext>
            </a:extLst>
          </p:cNvPr>
          <p:cNvSpPr/>
          <p:nvPr/>
        </p:nvSpPr>
        <p:spPr>
          <a:xfrm>
            <a:off x="4965337" y="5373448"/>
            <a:ext cx="5685475" cy="134220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Rozporządzenie Ministra Gospodarki z dnia 30 października 2002 r. w sprawie minimalnych wymagań dotyczących bezpieczeństwa i higieny pracy w zakresie użytkowania maszyn przez pracowników podczas pracy (</a:t>
            </a:r>
            <a:r>
              <a:rPr lang="nn-NO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Dz.U. 2002 nr 191 poz. 1596</a:t>
            </a:r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pl-PL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zm.)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2CBDBC7-7BBD-69E8-C9AE-4CF2E621EFE1}"/>
              </a:ext>
            </a:extLst>
          </p:cNvPr>
          <p:cNvCxnSpPr>
            <a:cxnSpLocks/>
          </p:cNvCxnSpPr>
          <p:nvPr/>
        </p:nvCxnSpPr>
        <p:spPr>
          <a:xfrm>
            <a:off x="9566785" y="2084438"/>
            <a:ext cx="0" cy="3210343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89BB89-6631-A210-968C-62CB0B9C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97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5E41C4-320E-23FE-20ED-159386DF04E9}"/>
              </a:ext>
            </a:extLst>
          </p:cNvPr>
          <p:cNvSpPr txBox="1"/>
          <p:nvPr/>
        </p:nvSpPr>
        <p:spPr>
          <a:xfrm>
            <a:off x="2595715" y="1391492"/>
            <a:ext cx="85049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pl-PL" spc="160">
                <a:latin typeface="Arial" panose="020B0604020202020204" pitchFamily="34" charset="0"/>
                <a:cs typeface="Arial" panose="020B0604020202020204" pitchFamily="34" charset="0"/>
              </a:rPr>
              <a:t>Ustawa obejmuje zbiór przepisów regulujących prawa i obowiązki objęte stosunkiem pracy w odniesieniu do wszystkich pracowników, bez względu na podstawę prawną ich zatrudnienia (w niektórych przypadkach tylko w zakresie nieuregulowanym przez ustawodawstwo szczególne, np. ustawa o służbie cywilnej) oraz pracodawców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F0744E-F8C9-ACC7-9767-2B6C766CBE80}"/>
              </a:ext>
            </a:extLst>
          </p:cNvPr>
          <p:cNvSpPr txBox="1"/>
          <p:nvPr/>
        </p:nvSpPr>
        <p:spPr>
          <a:xfrm>
            <a:off x="2703871" y="292877"/>
            <a:ext cx="82885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spc="150">
                <a:latin typeface="Arial" panose="020B0604020202020204" pitchFamily="34" charset="0"/>
                <a:cs typeface="Arial" panose="020B0604020202020204" pitchFamily="34" charset="0"/>
              </a:rPr>
              <a:t>Ustawa Kodeks pracy z dnia 26 czerwca 1974 r. – Kodeks pracy (Dz.U. z 2022 r. poz. 1510) </a:t>
            </a:r>
          </a:p>
        </p:txBody>
      </p:sp>
      <p:pic>
        <p:nvPicPr>
          <p:cNvPr id="1026" name="Picture 2" descr="Designer Image&#10;Designer Image, Obraz">
            <a:extLst>
              <a:ext uri="{FF2B5EF4-FFF2-40B4-BE49-F238E27FC236}">
                <a16:creationId xmlns:a16="http://schemas.microsoft.com/office/drawing/2014/main" id="{C15C4618-985F-625C-44E1-A2E50662F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7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335" y="3131574"/>
            <a:ext cx="4058265" cy="358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7DF228-BD02-B2E8-829A-9139F9BF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4194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1897626" y="59436"/>
            <a:ext cx="10294374" cy="853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pl-PL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Rozporządzenie Ministra Energii z dnia 28 sierpnia 2019 r., w sprawie bezpieczeństwa i higieny pracy przy urządzeniach elektroenergetycznych</a:t>
            </a:r>
            <a:endParaRPr lang="pl-PL" sz="2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581AF3-FB93-9A4B-AD2F-EDCCAA108B63}"/>
              </a:ext>
            </a:extLst>
          </p:cNvPr>
          <p:cNvSpPr txBox="1"/>
          <p:nvPr/>
        </p:nvSpPr>
        <p:spPr>
          <a:xfrm>
            <a:off x="2133600" y="2207280"/>
            <a:ext cx="962578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1800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Prace eksploatacyjne </a:t>
            </a:r>
            <a: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- to prace wykonywane przy urządzeniach elektroenergetycznych</a:t>
            </a:r>
          </a:p>
          <a:p>
            <a:pPr algn="l"/>
            <a: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z zachowaniem zasad bezpieczeństwa i wymagań ochrony środowiska w zakresie: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obsługi, mające wpływ na zmiany parametrów pracy obsługiwanych urządzeń elektroenergetycznych,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konserwacji, związane z zabezpieczeniem i utrzymaniem wymaganego stanu</a:t>
            </a:r>
            <a:b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technicznego urządzeń elektroenergetycznych,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remontów urządzeń elektroenergetycznych związanych z usuwaniem usterek i </a:t>
            </a:r>
            <a:b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awarii, w celu doprowadzenia ich do wymaganego stanu technicznego;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montażu, niezbędne do instalowania i przyłączania urządzeń energetycznych;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kontrolno-pomiarowe, niezbędne do dokonania oceny stanu technicznego, parametrów eksploatacyjnych, jakości regulacji i sprawności energetycznej urządzeń energetycznych.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E8C7C2-B1A3-6EF5-E44D-063EE6881EFC}"/>
              </a:ext>
            </a:extLst>
          </p:cNvPr>
          <p:cNvSpPr txBox="1"/>
          <p:nvPr/>
        </p:nvSpPr>
        <p:spPr>
          <a:xfrm>
            <a:off x="2133600" y="121944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Rozporządzenie definiuje prace eksploatacyjne: </a:t>
            </a:r>
            <a:endParaRPr lang="pl-PL" sz="2000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C62399-951D-15DC-D7C4-CEBE0761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2010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2">
            <a:extLst>
              <a:ext uri="{FF2B5EF4-FFF2-40B4-BE49-F238E27FC236}">
                <a16:creationId xmlns:a16="http://schemas.microsoft.com/office/drawing/2014/main" id="{366C22CB-FA82-8EE2-AF34-F8B702F9A1A7}"/>
              </a:ext>
            </a:extLst>
          </p:cNvPr>
          <p:cNvSpPr/>
          <p:nvPr/>
        </p:nvSpPr>
        <p:spPr>
          <a:xfrm>
            <a:off x="1977865" y="1772033"/>
            <a:ext cx="8444329" cy="141853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Ustawa </a:t>
            </a: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Prawo energetyczne </a:t>
            </a: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(Dz.U. 1997 Nr 54 poz. 348 z </a:t>
            </a:r>
            <a:r>
              <a:rPr lang="pl-PL" sz="2400" err="1"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. zm.)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B73D1B-9244-F393-C4E1-4F56CC1C7CB5}"/>
              </a:ext>
            </a:extLst>
          </p:cNvPr>
          <p:cNvSpPr txBox="1"/>
          <p:nvPr/>
        </p:nvSpPr>
        <p:spPr>
          <a:xfrm>
            <a:off x="1446925" y="359360"/>
            <a:ext cx="9358719" cy="1358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Zasady eksploatacji urządzeń elektrycznych </a:t>
            </a:r>
            <a:r>
              <a:rPr lang="pl-PL" sz="18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Polsce są regulowane przepisami prawa oraz normami technicznymi, które określają bezpieczne i prawidłowe użytkowanie, konserwację oraz nadzór nad urządzeniami elektroenergetycznymi.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Poniżej znajduje się zestawienie najważniejszych aktów prawnych:</a:t>
            </a:r>
          </a:p>
        </p:txBody>
      </p:sp>
      <p:sp>
        <p:nvSpPr>
          <p:cNvPr id="11" name="Prostokąt: zaokrąglone rogi 2">
            <a:extLst>
              <a:ext uri="{FF2B5EF4-FFF2-40B4-BE49-F238E27FC236}">
                <a16:creationId xmlns:a16="http://schemas.microsoft.com/office/drawing/2014/main" id="{F95AC061-79DA-866C-2E1E-9698FD9F94FE}"/>
              </a:ext>
            </a:extLst>
          </p:cNvPr>
          <p:cNvSpPr/>
          <p:nvPr/>
        </p:nvSpPr>
        <p:spPr>
          <a:xfrm>
            <a:off x="1869711" y="3648875"/>
            <a:ext cx="5465153" cy="14185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Rozporządzenie Ministra Klimatu I Środowiska z dnia 1 lipca 2022 r. w sprawie szczegółowych zasad stwierdzania posiadania kwalifikacji przez osoby zajmujące się eksploatacją urządzeń, instalacji i sieci (Dz.U. 2022 poz. 1392 z </a:t>
            </a:r>
            <a:r>
              <a:rPr lang="pl-PL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zmi</a:t>
            </a:r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B099B6D-9D7D-2917-C3D8-CBB25C97CF05}"/>
              </a:ext>
            </a:extLst>
          </p:cNvPr>
          <p:cNvCxnSpPr>
            <a:cxnSpLocks/>
          </p:cNvCxnSpPr>
          <p:nvPr/>
        </p:nvCxnSpPr>
        <p:spPr>
          <a:xfrm>
            <a:off x="4208991" y="3190570"/>
            <a:ext cx="0" cy="458305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8D938A-D2CB-783E-E512-009EE212CE25}"/>
              </a:ext>
            </a:extLst>
          </p:cNvPr>
          <p:cNvSpPr/>
          <p:nvPr/>
        </p:nvSpPr>
        <p:spPr>
          <a:xfrm>
            <a:off x="5535565" y="5152103"/>
            <a:ext cx="4886630" cy="11012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Rozporządzenie Ministra Klimatu i Środowiska </a:t>
            </a:r>
            <a:b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dnia 22 marca 2023 r. w sprawie szczegółowych warunków funkcjonowania systemu elektroenergetycznego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7BE5099-603B-09E5-1D73-7D05864A417E}"/>
              </a:ext>
            </a:extLst>
          </p:cNvPr>
          <p:cNvCxnSpPr>
            <a:cxnSpLocks/>
          </p:cNvCxnSpPr>
          <p:nvPr/>
        </p:nvCxnSpPr>
        <p:spPr>
          <a:xfrm>
            <a:off x="8510604" y="3190570"/>
            <a:ext cx="0" cy="187684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503BDA-721B-64CF-B428-CEEF3A285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9856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6">
            <a:extLst>
              <a:ext uri="{FF2B5EF4-FFF2-40B4-BE49-F238E27FC236}">
                <a16:creationId xmlns:a16="http://schemas.microsoft.com/office/drawing/2014/main" id="{37DD8831-EC58-60B1-CD8F-3B3C0723C9AA}"/>
              </a:ext>
            </a:extLst>
          </p:cNvPr>
          <p:cNvSpPr txBox="1"/>
          <p:nvPr/>
        </p:nvSpPr>
        <p:spPr>
          <a:xfrm>
            <a:off x="1868129" y="1022119"/>
            <a:ext cx="10323869" cy="2445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Aptos" panose="020B0004020202020204" pitchFamily="34" charset="0"/>
                <a:cs typeface="Times New Roman" panose="02020603050405020304" pitchFamily="18" charset="0"/>
              </a:rPr>
              <a:t>Rozporządzenie Ministra Energii z dnia 28 sierpnia 2019 r. w sprawie bezpieczeństwa i higieny pracy przy urządzeniach energetycznych:</a:t>
            </a:r>
            <a:endParaRPr kumimoji="0" lang="pl-PL" sz="16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" panose="00000500000000000000" pitchFamily="50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Aptos" panose="020B0004020202020204" pitchFamily="34" charset="0"/>
                <a:cs typeface="TimesNewRoman"/>
              </a:rPr>
              <a:t>obsługi, mające wpływ na zmiany parametrów pracy obsługiwanych urządzeń energetycznych,</a:t>
            </a:r>
            <a:endParaRPr kumimoji="0" lang="pl-PL" sz="16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" panose="00000500000000000000" pitchFamily="50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Aptos" panose="020B0004020202020204" pitchFamily="34" charset="0"/>
                <a:cs typeface="TimesNewRoman"/>
              </a:rPr>
              <a:t>konserwacji, związane z zabezpieczeniem i utrzymaniem wymaganego stanu technicznego urządzeń energetycznych,</a:t>
            </a:r>
            <a:endParaRPr kumimoji="0" lang="pl-PL" sz="16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" panose="00000500000000000000" pitchFamily="50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Aptos" panose="020B0004020202020204" pitchFamily="34" charset="0"/>
                <a:cs typeface="TimesNewRoman"/>
              </a:rPr>
              <a:t>remontów urządzeń energetycznych związanych z usuwaniem usterek i awarii, w celu doprowadzenia ich do wymaganego stanu technicznego,</a:t>
            </a:r>
            <a:endParaRPr kumimoji="0" lang="pl-PL" sz="16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" panose="00000500000000000000" pitchFamily="50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Aptos" panose="020B0004020202020204" pitchFamily="34" charset="0"/>
                <a:cs typeface="TimesNewRoman"/>
              </a:rPr>
              <a:t>montażu, niezbędne do instalowania i przyłączania urządzeń energetycznych,</a:t>
            </a:r>
            <a:endParaRPr kumimoji="0" lang="pl-PL" sz="16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" panose="00000500000000000000" pitchFamily="50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Aptos" panose="020B0004020202020204" pitchFamily="34" charset="0"/>
                <a:cs typeface="TimesNewRoman"/>
              </a:rPr>
              <a:t>kontrolno-pomiarowym, niezbędne do dokonania oceny stanu technicznego, parametrów eksploatacyjnych, jakości regulacji i sprawności energetycznej urządzeń energetycznych;</a:t>
            </a:r>
            <a:endParaRPr kumimoji="0" lang="pl-PL" sz="16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" panose="00000500000000000000" pitchFamily="50" charset="-18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9">
            <a:extLst>
              <a:ext uri="{FF2B5EF4-FFF2-40B4-BE49-F238E27FC236}">
                <a16:creationId xmlns:a16="http://schemas.microsoft.com/office/drawing/2014/main" id="{D018F432-CA28-A918-CC87-3009598A236D}"/>
              </a:ext>
            </a:extLst>
          </p:cNvPr>
          <p:cNvSpPr txBox="1"/>
          <p:nvPr/>
        </p:nvSpPr>
        <p:spPr>
          <a:xfrm>
            <a:off x="1886657" y="3783662"/>
            <a:ext cx="10196485" cy="2937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Aptos" panose="020B0004020202020204" pitchFamily="34" charset="0"/>
                <a:cs typeface="Times New Roman" panose="02020603050405020304" pitchFamily="18" charset="0"/>
              </a:rPr>
              <a:t>Rozporządzenie Ministra Klimatu i Środowiska z dnia 1 lipca 2022</a:t>
            </a:r>
            <a:r>
              <a:rPr kumimoji="0" lang="pl-PL" sz="1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pl-PL" sz="1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Aptos" panose="020B0004020202020204" pitchFamily="34" charset="0"/>
                <a:cs typeface="Times New Roman" panose="02020603050405020304" pitchFamily="18" charset="0"/>
              </a:rPr>
              <a:t>r. w sprawie szczegółowych zasad stwierdzania posiadania kwalifikacji przez osoby zajmujące się eksploatacją urządzeń, instalacji i sieci:</a:t>
            </a:r>
            <a:endParaRPr kumimoji="0" lang="pl-PL" sz="11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Aptos" panose="020B0004020202020204" pitchFamily="34" charset="0"/>
                <a:cs typeface="TimesNewRoman"/>
              </a:rPr>
              <a:t>obsługi, które mają wpływ na zmiany parametrów pracy obsługiwanych urządzeń, instalacji i sieci;</a:t>
            </a:r>
            <a:endParaRPr kumimoji="0" lang="pl-PL" sz="16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" panose="00000500000000000000" pitchFamily="50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Aptos" panose="020B0004020202020204" pitchFamily="34" charset="0"/>
                <a:cs typeface="TimesNewRoman"/>
              </a:rPr>
              <a:t>konserwacji, które są związane z zabezpieczeniem i utrzymaniem należytego stanu technicznego urządzeń, instalacji i sieci;</a:t>
            </a:r>
            <a:endParaRPr kumimoji="0" lang="pl-PL" sz="16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" panose="00000500000000000000" pitchFamily="50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+mn-ea"/>
                <a:cs typeface="+mn-cs"/>
              </a:rPr>
              <a:t>remontu </a:t>
            </a: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tillium" panose="00000500000000000000" pitchFamily="50" charset="-18"/>
                <a:ea typeface="+mn-ea"/>
                <a:cs typeface="+mn-cs"/>
              </a:rPr>
              <a:t>lub naprawy</a:t>
            </a: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+mn-ea"/>
                <a:cs typeface="+mn-cs"/>
              </a:rPr>
              <a:t>, które są związane z usuwaniem usterek i awarii urządzeń, instalacji i sieci w celu doprowadzenia ich do wymaganego stanu technicznego;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+mn-ea"/>
                <a:cs typeface="+mn-cs"/>
              </a:rPr>
              <a:t>montażu </a:t>
            </a: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tillium" panose="00000500000000000000" pitchFamily="50" charset="-18"/>
                <a:ea typeface="+mn-ea"/>
                <a:cs typeface="+mn-cs"/>
              </a:rPr>
              <a:t>lub demontażu</a:t>
            </a: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+mn-ea"/>
                <a:cs typeface="+mn-cs"/>
              </a:rPr>
              <a:t>, które są niezbędne do instalowania lub odinstalowywania i przyłączania lub odłączania urządzeń, instalacji i sieci;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+mn-ea"/>
                <a:cs typeface="+mn-cs"/>
              </a:rPr>
              <a:t>kontrolno-pomiarowym, które są niezbędne do dokonania </a:t>
            </a: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tillium" panose="00000500000000000000" pitchFamily="50" charset="-18"/>
                <a:ea typeface="+mn-ea"/>
                <a:cs typeface="+mn-cs"/>
              </a:rPr>
              <a:t>oględzin</a:t>
            </a: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 panose="00000500000000000000" pitchFamily="50" charset="-18"/>
                <a:ea typeface="+mn-ea"/>
                <a:cs typeface="+mn-cs"/>
              </a:rPr>
              <a:t>, oceny stanu technicznego, parametrów eksploatacyjnych, jakości regulacji i sprawności energetycznej urządzeń, </a:t>
            </a:r>
            <a:r>
              <a:rPr kumimoji="0" lang="pl-PL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tillium" panose="00000500000000000000" pitchFamily="50" charset="-18"/>
                <a:ea typeface="+mn-ea"/>
                <a:cs typeface="+mn-cs"/>
              </a:rPr>
              <a:t>instalacji i sieci.</a:t>
            </a:r>
          </a:p>
        </p:txBody>
      </p:sp>
      <p:cxnSp>
        <p:nvCxnSpPr>
          <p:cNvPr id="6" name="Łącznik prosty 11">
            <a:extLst>
              <a:ext uri="{FF2B5EF4-FFF2-40B4-BE49-F238E27FC236}">
                <a16:creationId xmlns:a16="http://schemas.microsoft.com/office/drawing/2014/main" id="{FE18A359-B557-F7CF-B966-EDF0A06C7DC8}"/>
              </a:ext>
            </a:extLst>
          </p:cNvPr>
          <p:cNvCxnSpPr>
            <a:cxnSpLocks/>
          </p:cNvCxnSpPr>
          <p:nvPr/>
        </p:nvCxnSpPr>
        <p:spPr>
          <a:xfrm>
            <a:off x="1868129" y="3667428"/>
            <a:ext cx="10196485" cy="0"/>
          </a:xfrm>
          <a:prstGeom prst="line">
            <a:avLst/>
          </a:prstGeom>
          <a:ln w="31750">
            <a:solidFill>
              <a:schemeClr val="tx1">
                <a:alpha val="4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D260201-35C7-8963-B369-8E79A4EFE3C3}"/>
              </a:ext>
            </a:extLst>
          </p:cNvPr>
          <p:cNvSpPr txBox="1"/>
          <p:nvPr/>
        </p:nvSpPr>
        <p:spPr>
          <a:xfrm>
            <a:off x="1332707" y="-25182"/>
            <a:ext cx="107319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Należy pamiętać, o występujących drobnych różnicach w definicji prac eksploatacyjnych w rozporządzeniach</a:t>
            </a:r>
            <a:endParaRPr lang="pl-PL" sz="24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40408C-2AD2-40B4-E879-03A133BC0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645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A4F402-1D91-FE15-C388-CB3D9C025959}"/>
              </a:ext>
            </a:extLst>
          </p:cNvPr>
          <p:cNvSpPr txBox="1"/>
          <p:nvPr/>
        </p:nvSpPr>
        <p:spPr>
          <a:xfrm>
            <a:off x="1651819" y="1738382"/>
            <a:ext cx="102255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osoba uprawniona 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osobę posiadającą kwalifikacje potwierdzone na podstawie przepisów ustawy z dnia 10 kwietnia 1997 r. – Prawo energetyczne (Dz. U. z 2021 r. poz. 716, 868 i 1093); </a:t>
            </a:r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osoba upoważniona 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osobę uprawnioną, wyznaczoną pisemnie przez pracodawcę do wykonywania określonych przez niego czynności lub prac eksploatacyjnych; </a:t>
            </a:r>
          </a:p>
          <a:p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poleceniodawca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osobę upoważnioną, wyznaczoną przez pracodawcę do wydawania poleceń pisemnych, posiadającą ważne świadectwo kwalifikacyjne na stanowisku dozoru; </a:t>
            </a:r>
          </a:p>
          <a:p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koordynujący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osobę upoważnioną, wyznaczoną przez poleceniodawcę do koordynacji prac określonych w poleceniu pisemnym, związanych z ruchem urządzeń energetycznych, posiadającą ważne świadectwo kwalifikacyjne na stano-wisku dozoru; </a:t>
            </a:r>
          </a:p>
          <a:p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dopuszczający 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osobę upoważnioną, wyznaczoną przez poleceniodawcę i upoważnioną przez pracodawcę do wyko-</a:t>
            </a:r>
            <a:r>
              <a:rPr lang="pl-PL" sz="1800" b="0" i="0" u="none" strike="noStrike" baseline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nywania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czynności związanych z dopuszczeniem do prac eksploatacyjnych w zakresie przygotowania, przekazania i likwidacji strefy pracy oraz zakończenia pracy, posiadającą ważne świadectwo kwalifikacyjne na stanowisku eksploatacji; 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1D600F-D95A-FCD3-865E-FAB4B83FA2C6}"/>
              </a:ext>
            </a:extLst>
          </p:cNvPr>
          <p:cNvSpPr txBox="1"/>
          <p:nvPr/>
        </p:nvSpPr>
        <p:spPr>
          <a:xfrm>
            <a:off x="1651819" y="33281"/>
            <a:ext cx="10225547" cy="853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pl-PL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Wybrane definicje określone w Rozporządzeniu w sprawie bezpieczeństwa i higieny pracy przy urządzeniach elektroenergetycznych</a:t>
            </a:r>
            <a:endParaRPr lang="pl-PL" sz="2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A5A437-0F9F-CE09-F10D-D80F7DCAA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4171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0205B9-F121-9166-DEA6-CD0252F333FD}"/>
              </a:ext>
            </a:extLst>
          </p:cNvPr>
          <p:cNvSpPr txBox="1"/>
          <p:nvPr/>
        </p:nvSpPr>
        <p:spPr>
          <a:xfrm>
            <a:off x="1740310" y="1685665"/>
            <a:ext cx="97929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prace pomocnicze przy urządzeniach energetycznych </a:t>
            </a:r>
            <a:r>
              <a:rPr lang="pl-PL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prace niebędące pracami eksploatacyjnymi, do których zalicza się w szczególności prace: budowlane, malarskie, porządkowe, pielęgnacyjne, transportowe oraz związane z obsługą sprzętu zmechanizowanego; </a:t>
            </a:r>
          </a:p>
          <a:p>
            <a:r>
              <a:rPr lang="pl-PL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strefa pracy </a:t>
            </a:r>
            <a:r>
              <a:rPr lang="pl-PL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odpowiednio przygotowane miejsce lub stanowisko pracy w zakresie niezbędnym do bezpiecznego wykonywania prac eksploatacyjnych; </a:t>
            </a:r>
            <a:endParaRPr lang="pl-PL" sz="1800" b="1" i="0" u="none" strike="noStrike" baseline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kierujący zespołem 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osobę upoważnioną, wyznaczoną przez poleceniodawcę do kierowania zespołem, posiadającą umiejętności zawodowe w zakresie wykonywanej pracy oraz ważne świadectwo kwalifikacyjne na stanowisku eksploatacji; </a:t>
            </a:r>
          </a:p>
          <a:p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zespół 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co najmniej dwie osoby wykonujące pracę; </a:t>
            </a:r>
          </a:p>
          <a:p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odstęp ergonomiczny 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odstęp w powietrzu dopuszczający w ograniczonym zakresie błędy ruchowe i błędy w ocenie odległości przy prowadzeniu prac przy minimalnej odległości zbliżenia, przy uwzględnieniu rodzaju czynności wyko-</a:t>
            </a:r>
            <a:r>
              <a:rPr lang="pl-PL" sz="1800" b="0" i="0" u="none" strike="noStrike" baseline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nywanych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przez osobę, jak i używanych narzędzi. 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7E0686-2F53-E900-C9EC-1B8E134CC5B3}"/>
              </a:ext>
            </a:extLst>
          </p:cNvPr>
          <p:cNvSpPr txBox="1"/>
          <p:nvPr/>
        </p:nvSpPr>
        <p:spPr>
          <a:xfrm>
            <a:off x="1651819" y="33281"/>
            <a:ext cx="10225547" cy="853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pl-PL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Wybrane definicje określone w Rozporządzeniu w sprawie bezpieczeństwa i higieny pracy przy urządzeniach elektroenergetycznych</a:t>
            </a:r>
            <a:endParaRPr lang="pl-PL" sz="2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F7749E-75F3-904E-975F-11D9AF7A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5262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6">
            <a:extLst>
              <a:ext uri="{FF2B5EF4-FFF2-40B4-BE49-F238E27FC236}">
                <a16:creationId xmlns:a16="http://schemas.microsoft.com/office/drawing/2014/main" id="{9FF1F9A7-FFCE-8A2B-134A-2F09C5139C29}"/>
              </a:ext>
            </a:extLst>
          </p:cNvPr>
          <p:cNvSpPr/>
          <p:nvPr/>
        </p:nvSpPr>
        <p:spPr>
          <a:xfrm>
            <a:off x="1897626" y="59436"/>
            <a:ext cx="10294374" cy="853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pl-PL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Rozporządzenie Ministra Energii z dnia 28 sierpnia 2019 r., w sprawie bezpieczeństwa i higieny pracy przy urządzeniach elektroenergetycznych</a:t>
            </a:r>
            <a:endParaRPr lang="pl-PL" sz="2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37509D-E76D-F90A-BDDC-BFD31128C231}"/>
              </a:ext>
            </a:extLst>
          </p:cNvPr>
          <p:cNvSpPr txBox="1"/>
          <p:nvPr/>
        </p:nvSpPr>
        <p:spPr>
          <a:xfrm>
            <a:off x="1818968" y="1720251"/>
            <a:ext cx="1029437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w podziemnych zakładach górniczych – w zakresie uregulowanym ustawą z dnia 9 czerwca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2011 r. – Prawo </a:t>
            </a:r>
            <a:r>
              <a:rPr lang="pl-PL" sz="1800" b="0" i="0" u="none" strike="noStrike" baseline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-logiczne i górnicze (Dz. U. z 2020 r. poz. 1064, 1339 i 2320 oraz z 2021 r.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poz. 234, 784 i 914); </a:t>
            </a:r>
          </a:p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przy urządzeniach i instalacjach energetycznych w obiektach jądrowych w zakresie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uregulowanym ustawą z dnia 29 listopada 2000 r. – Prawo atomowe (Dz. U. z 2021 r. poz. 623 i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784); </a:t>
            </a:r>
          </a:p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przy urządzeniach energetycznych powszechnego użytku – w zakresie ich obsługi; </a:t>
            </a:r>
          </a:p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przy urządzeniach energetycznych związanych z: </a:t>
            </a:r>
          </a:p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a) ruchem drogowym w zakresie uregulowanym ustawą z dnia 20 czerwca 1997 r. – Prawo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o ruchu drogowym (Dz. U. z 2021 r. poz. 450, 463, 694 i 720), </a:t>
            </a:r>
          </a:p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b) żeglugą śródlądową i morską w zakresie uregulowanym ustawą z dnia 21 grudnia 2000 r.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o żegludze śródlądowej (Dz. U. z 2020 r. poz. 1863) oraz ustawą z dnia 18 września 2001 r. –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Kodeks morski (Dz. U. z 2018 r. poz. 2175); </a:t>
            </a:r>
          </a:p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przy urządzeniach energetycznych, nad którymi prowadzone są prace naukowo-badawcze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w jednostkach do tego powołanych; </a:t>
            </a:r>
          </a:p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przy urządzeniach i instalacjach gazowych – w zakresie uregulowanym przepisami w sprawie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bezpieczeństwa i </a:t>
            </a:r>
            <a:r>
              <a:rPr lang="pl-PL" sz="1800" b="0" i="0" u="none" strike="noStrike" baseline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higie-ny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pracy przy budowie i eksploatacji sieci gazowych oraz uruchamianiu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instalacji gazu ziemnego. 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B0FC18-61EC-4C4F-FAE0-27E1F8FB9C5A}"/>
              </a:ext>
            </a:extLst>
          </p:cNvPr>
          <p:cNvSpPr txBox="1"/>
          <p:nvPr/>
        </p:nvSpPr>
        <p:spPr>
          <a:xfrm>
            <a:off x="1789471" y="1174643"/>
            <a:ext cx="99404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3. Przepisów rozporządzenia </a:t>
            </a:r>
            <a:r>
              <a:rPr lang="pl-PL" sz="20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stosuje się do prac wykonywanych</a:t>
            </a:r>
            <a:r>
              <a:rPr lang="pl-PL" sz="200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pl-PL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89B1D2-F54D-4655-8684-2D59172A3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18244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0D3C1AC-2F01-2194-FF12-FFE3B6FB612E}"/>
              </a:ext>
            </a:extLst>
          </p:cNvPr>
          <p:cNvSpPr txBox="1"/>
          <p:nvPr/>
        </p:nvSpPr>
        <p:spPr>
          <a:xfrm>
            <a:off x="1327355" y="972746"/>
            <a:ext cx="1044185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5. 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Pracodawca może upoważnić osobę do wykonywania w jego imieniu określonych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czynności lub prac eksploatacyjnych. </a:t>
            </a:r>
          </a:p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2. Pracodawca prowadzi wykaz osób upoważnionych zawierający: </a:t>
            </a:r>
          </a:p>
          <a:p>
            <a:pPr lvl="2"/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imię i nazwisko osoby; </a:t>
            </a:r>
          </a:p>
          <a:p>
            <a:pPr lvl="2"/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zakres upoważnienia; </a:t>
            </a:r>
          </a:p>
          <a:p>
            <a:pPr lvl="2"/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okres, na jaki upoważnienie zostało udzielone. </a:t>
            </a:r>
          </a:p>
          <a:p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6. 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Prace eksploatacyjne wykonują osoby upoważnione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2. Pracodawca dopuszcza do wykonywania prac eksploatacyjnych przy urządzeniach 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     energetycznych osoby niebędące osobami uprawnionymi: </a:t>
            </a:r>
          </a:p>
          <a:p>
            <a:pPr lvl="2"/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1) w celu przyuczenia do zawodu z uwzględnieniem przepisów w sprawie 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zatrudnienia młodocianych, </a:t>
            </a:r>
          </a:p>
          <a:p>
            <a:pPr lvl="2"/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2) reprezentujące organy nadzoru, </a:t>
            </a:r>
          </a:p>
          <a:p>
            <a:pPr lvl="2"/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3) prowadzące specjalistyczne prace serwisowe </a:t>
            </a:r>
          </a:p>
          <a:p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     – wyłącznie pod nadzorem osoby upoważnionej. </a:t>
            </a:r>
          </a:p>
        </p:txBody>
      </p:sp>
      <p:sp>
        <p:nvSpPr>
          <p:cNvPr id="2" name="Prostokąt 6">
            <a:extLst>
              <a:ext uri="{FF2B5EF4-FFF2-40B4-BE49-F238E27FC236}">
                <a16:creationId xmlns:a16="http://schemas.microsoft.com/office/drawing/2014/main" id="{4159A6C9-07FD-918D-66EE-2C1C70E5E1A7}"/>
              </a:ext>
            </a:extLst>
          </p:cNvPr>
          <p:cNvSpPr/>
          <p:nvPr/>
        </p:nvSpPr>
        <p:spPr>
          <a:xfrm>
            <a:off x="1327355" y="0"/>
            <a:ext cx="10294374" cy="853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pl-PL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Rozporządzenie Ministra Energii z dnia 28 sierpnia 2019 r., w sprawie bezpieczeństwa i higieny pracy przy urządzeniach elektroenergetycznych</a:t>
            </a:r>
            <a:endParaRPr lang="pl-PL" sz="2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ostokąt 6">
            <a:extLst>
              <a:ext uri="{FF2B5EF4-FFF2-40B4-BE49-F238E27FC236}">
                <a16:creationId xmlns:a16="http://schemas.microsoft.com/office/drawing/2014/main" id="{06E11AA7-E9F5-257C-6D6E-0A97ECA0F669}"/>
              </a:ext>
            </a:extLst>
          </p:cNvPr>
          <p:cNvSpPr/>
          <p:nvPr/>
        </p:nvSpPr>
        <p:spPr>
          <a:xfrm>
            <a:off x="757084" y="4943064"/>
            <a:ext cx="11434916" cy="1249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pl-PL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Zgodne z powyższymi zapisami do wykonywania prac eksploatacyjnych potrzebne jest upoważnienie pracodawcy.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pl-PL" sz="24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Zasady </a:t>
            </a:r>
            <a:r>
              <a:rPr lang="pl-PL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nadawania upoważnień określa pracodawca w Instrukcji eksploatacji</a:t>
            </a:r>
            <a:endParaRPr lang="pl-PL" sz="2400" b="1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D039C-76D6-0EE3-9487-09ABE6CAE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6174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D250A9-1066-97B0-4C8B-05FEE8831A7A}"/>
              </a:ext>
            </a:extLst>
          </p:cNvPr>
          <p:cNvSpPr txBox="1"/>
          <p:nvPr/>
        </p:nvSpPr>
        <p:spPr>
          <a:xfrm>
            <a:off x="2094270" y="1627122"/>
            <a:ext cx="981259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Bez polecenia pisemnego jest dozwolone jest</a:t>
            </a:r>
            <a:r>
              <a:rPr lang="pl-PL" sz="20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pl-PL" sz="2000" b="0" i="0" u="none" strike="noStrike" baseline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20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wykonywanie czynności związanych z ratowaniem zdrowia lub życia ludzkiego lub środowiska naturalnego;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20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zabezpieczanie przez osoby uprawnione mienia przed zniszczeniem;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20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prowadzenie przez osoby uprawnione i osoby upoważnione prac eksploatacyjnych określonych w instrukcji eksploatacji.</a:t>
            </a:r>
            <a:endParaRPr lang="pl-PL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68E3C8-E161-DECF-0ADF-8B8E6EB8A88B}"/>
              </a:ext>
            </a:extLst>
          </p:cNvPr>
          <p:cNvSpPr txBox="1"/>
          <p:nvPr/>
        </p:nvSpPr>
        <p:spPr>
          <a:xfrm>
            <a:off x="1809135" y="335596"/>
            <a:ext cx="103828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Zgodnie z </a:t>
            </a: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l-PL" sz="2400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ozporządzeniem prace przy urządzeniach elektrycznych należy wykonywać na polecenie pisemne.</a:t>
            </a:r>
          </a:p>
        </p:txBody>
      </p:sp>
      <p:pic>
        <p:nvPicPr>
          <p:cNvPr id="2" name="Picture 1" descr="Designer Image" title="Designer Image">
            <a:extLst>
              <a:ext uri="{FF2B5EF4-FFF2-40B4-BE49-F238E27FC236}">
                <a16:creationId xmlns:a16="http://schemas.microsoft.com/office/drawing/2014/main" id="{1CF4DB10-2E3C-A206-F81A-CAE1E1B030D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30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68878" y="3895698"/>
            <a:ext cx="3289812" cy="2913142"/>
          </a:xfrm>
          <a:prstGeom prst="rect">
            <a:avLst/>
          </a:prstGeom>
          <a:effectLst>
            <a:glow rad="127000">
              <a:schemeClr val="accent1">
                <a:alpha val="33000"/>
              </a:schemeClr>
            </a:glow>
            <a:reflection stA="47000" endPos="65000" dist="50800" dir="5400000" sy="-100000" algn="bl" rotWithShape="0"/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CD679-515C-72C5-EF08-2AB56347A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9014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CA55F83-9C1A-137F-13AA-F917A7143193}"/>
              </a:ext>
            </a:extLst>
          </p:cNvPr>
          <p:cNvSpPr txBox="1"/>
          <p:nvPr/>
        </p:nvSpPr>
        <p:spPr>
          <a:xfrm>
            <a:off x="1455175" y="841787"/>
            <a:ext cx="102943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Prace eksploatacyjne przy urządzeniach elektroenergetycznych mogą być wykonywane: 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 napięciem; 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pobliżu napięcia; 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 wyłączonym napięciu. 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Prace eksploatacyjne, o których mowa w ust. 1, wykonuje się z zastosowaniem metod i środków ochronnych zapewniających bezpieczeństwo pracy. </a:t>
            </a:r>
          </a:p>
        </p:txBody>
      </p:sp>
      <p:sp>
        <p:nvSpPr>
          <p:cNvPr id="6" name="pole tekstowe 2">
            <a:extLst>
              <a:ext uri="{FF2B5EF4-FFF2-40B4-BE49-F238E27FC236}">
                <a16:creationId xmlns:a16="http://schemas.microsoft.com/office/drawing/2014/main" id="{81329170-3891-968A-2778-3B66E64DCBAF}"/>
              </a:ext>
            </a:extLst>
          </p:cNvPr>
          <p:cNvSpPr txBox="1"/>
          <p:nvPr/>
        </p:nvSpPr>
        <p:spPr>
          <a:xfrm>
            <a:off x="1809136" y="0"/>
            <a:ext cx="10183249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1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Bezpieczeństwo przy wykonywaniu prac eksploatacyjnych</a:t>
            </a:r>
            <a:r>
              <a:rPr lang="pl-PL" sz="2400" b="1" i="0" u="none" strike="noStrike" kern="1200" cap="none" spc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l-PL" sz="2400" b="1" i="0" u="none" strike="noStrike" kern="1200" cap="none" spc="0" baseline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A4585D-AC74-F380-2F74-37779487B13E}"/>
              </a:ext>
            </a:extLst>
          </p:cNvPr>
          <p:cNvSpPr txBox="1"/>
          <p:nvPr/>
        </p:nvSpPr>
        <p:spPr>
          <a:xfrm>
            <a:off x="1455175" y="2514570"/>
            <a:ext cx="101665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+mj-lt"/>
              <a:buAutoNum type="arabicPeriod" startAt="3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Minimalne odstępy w powietrzu od nieosłoniętych urządzeń elektroenergetycznych lub ich części znajdujących się pod napięciem, wyznaczające zewnętrzne granice strefy pracy, mają następujące wartości: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D9665B7-3987-34E4-0B3E-073AE977F0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82049"/>
              </p:ext>
            </p:extLst>
          </p:nvPr>
        </p:nvGraphicFramePr>
        <p:xfrm>
          <a:off x="2268998" y="3707313"/>
          <a:ext cx="7887725" cy="2644140"/>
        </p:xfrm>
        <a:graphic>
          <a:graphicData uri="http://schemas.openxmlformats.org/drawingml/2006/table">
            <a:tbl>
              <a:tblPr/>
              <a:tblGrid>
                <a:gridCol w="2817045">
                  <a:extLst>
                    <a:ext uri="{9D8B030D-6E8A-4147-A177-3AD203B41FA5}">
                      <a16:colId xmlns:a16="http://schemas.microsoft.com/office/drawing/2014/main" val="2932848106"/>
                    </a:ext>
                  </a:extLst>
                </a:gridCol>
                <a:gridCol w="2442583">
                  <a:extLst>
                    <a:ext uri="{9D8B030D-6E8A-4147-A177-3AD203B41FA5}">
                      <a16:colId xmlns:a16="http://schemas.microsoft.com/office/drawing/2014/main" val="1479367013"/>
                    </a:ext>
                  </a:extLst>
                </a:gridCol>
                <a:gridCol w="2628097">
                  <a:extLst>
                    <a:ext uri="{9D8B030D-6E8A-4147-A177-3AD203B41FA5}">
                      <a16:colId xmlns:a16="http://schemas.microsoft.com/office/drawing/2014/main" val="977565837"/>
                    </a:ext>
                  </a:extLst>
                </a:gridCol>
              </a:tblGrid>
              <a:tr h="38482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Napięcie znamionowe urządzenia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Minimalny odstęp w powietrzu wyznaczający zewnętrzną granicę strefy pracy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429469"/>
                  </a:ext>
                </a:extLst>
              </a:tr>
              <a:tr h="20523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napięciem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pobliżu napięcia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018784"/>
                  </a:ext>
                </a:extLst>
              </a:tr>
              <a:tr h="20523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6066178"/>
                  </a:ext>
                </a:extLst>
              </a:tr>
              <a:tr h="20523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 dotyku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265916"/>
                  </a:ext>
                </a:extLst>
              </a:tr>
              <a:tr h="20523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3932461"/>
                  </a:ext>
                </a:extLst>
              </a:tr>
              <a:tr h="20523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64026"/>
                  </a:ext>
                </a:extLst>
              </a:tr>
              <a:tr h="20523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9023820"/>
                  </a:ext>
                </a:extLst>
              </a:tr>
              <a:tr h="20523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4699554"/>
                  </a:ext>
                </a:extLst>
              </a:tr>
              <a:tr h="20523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4489044"/>
                  </a:ext>
                </a:extLst>
              </a:tr>
              <a:tr h="20523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8472626"/>
                  </a:ext>
                </a:extLst>
              </a:tr>
              <a:tr h="20523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250537"/>
                  </a:ext>
                </a:extLst>
              </a:tr>
            </a:tbl>
          </a:graphicData>
        </a:graphic>
      </p:graphicFrame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3C2E055-A970-EFCD-B3F5-5143262A4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7461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504E0-FE84-17C5-6BCA-C652CA848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161ED1-8FC4-7CEB-41E2-4382FBA6E879}"/>
              </a:ext>
            </a:extLst>
          </p:cNvPr>
          <p:cNvSpPr txBox="1"/>
          <p:nvPr/>
        </p:nvSpPr>
        <p:spPr>
          <a:xfrm>
            <a:off x="1809136" y="1169853"/>
            <a:ext cx="100584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Stosując minimalne odstępy, określone w ust. 3, uwzględnia się odstęp ergonomiczny.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Wykonywanie prac przy urządzeniach elektroenergetycznych, wymagających użycia sprzętu zmechanizowanego, może odbywać się pod warunkiem, że pracodawca określi warunki prowadzenia i nadzoru tych prac, z uwzględnieniem zachowania odpowiedniego poziomu bezpieczeństwa.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Organizując strefę pracy w pobliżu napięcia zapewnia się nieprzekroczenie minimalnych odstępów, o których mowa w ust. 3, żadną częścią ciała, odzieży, narzędziem lub jego elementem.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Przed rozpoczęciem prac pod napięciem lub w pobliżu napięcia osoby skierowane do tych prac zapoznaje się z instrukcją określającą technologię, wymaganymi narzędziami oraz środkami ochronnymi, które stosuje się podczas pro-wadzenia tych prac.</a:t>
            </a:r>
          </a:p>
          <a:p>
            <a:pPr marL="342900" indent="-342900">
              <a:buFont typeface="+mj-lt"/>
              <a:buAutoNum type="arabicPeriod" startAt="4"/>
            </a:pP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Przed przystąpieniem do prac przy urządzeniach elektroenergetycznych, w przypadku, o którym mowa pkt 3, wyłącza się napięcie w sposób uniemożliwiający pojawienie się napięcia na odłączonych urządzeniach. </a:t>
            </a:r>
          </a:p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e tekstowe 2">
            <a:extLst>
              <a:ext uri="{FF2B5EF4-FFF2-40B4-BE49-F238E27FC236}">
                <a16:creationId xmlns:a16="http://schemas.microsoft.com/office/drawing/2014/main" id="{1CDEEE88-1495-363E-8E10-BBEB14DC2B77}"/>
              </a:ext>
            </a:extLst>
          </p:cNvPr>
          <p:cNvSpPr txBox="1"/>
          <p:nvPr/>
        </p:nvSpPr>
        <p:spPr>
          <a:xfrm>
            <a:off x="1809136" y="0"/>
            <a:ext cx="10183249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1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Bezpieczeństwo przy wykonywaniu prac eksploatacyjnych</a:t>
            </a:r>
            <a:r>
              <a:rPr lang="pl-PL" sz="2400" b="1" i="0" u="none" strike="noStrike" kern="1200" cap="none" spc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l-PL" sz="2400" b="1" i="0" u="none" strike="noStrike" kern="1200" cap="none" spc="0" baseline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E00A9-B4AB-3FF8-110A-E80C81DA1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3011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EB14487-996E-B465-AFC5-65E80BD75F2F}"/>
              </a:ext>
            </a:extLst>
          </p:cNvPr>
          <p:cNvSpPr txBox="1"/>
          <p:nvPr/>
        </p:nvSpPr>
        <p:spPr>
          <a:xfrm>
            <a:off x="1465006" y="1307295"/>
            <a:ext cx="1042219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b="0" i="0" u="none" strike="noStrik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  <a:p>
            <a:pPr marL="342900" indent="-342900">
              <a:buFont typeface="+mj-lt"/>
              <a:buAutoNum type="arabicPeriod"/>
            </a:pPr>
            <a:r>
              <a:rPr lang="pl-PL"/>
              <a:t>Przed przystąpieniem do wykonywania prac przy urządzeniach elektroenergetycznych odłączonych od napięcia: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stosuje się zabezpieczenie przed przypadkowym lub celowym załączeniem napięcia 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w sposób określony w instrukcji eksploatacji;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oznacza się w sposób widoczny wszystkie miejsca odłączenia;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sprawdza się, czy nie występuje napięcie na odłączonych urządzeniach;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uziemia się odłączone urządzenia, jeżeli wymaga tego technologia prac;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oznacza się strefę pracy znakami bezpieczeństwa.</a:t>
            </a:r>
          </a:p>
          <a:p>
            <a:pPr marL="342900" indent="-342900">
              <a:buFont typeface="+mj-lt"/>
              <a:buAutoNum type="arabicPeriod"/>
            </a:pPr>
            <a:r>
              <a:rPr lang="pl-PL"/>
              <a:t>Uziemienie urządzeń lokalizuje się tak, aby praca była wykonywana w strefie ograniczonej uziemieniami i co najmniej jedno uziemienie było widoczne z miejsca wykonywania pracy.</a:t>
            </a:r>
          </a:p>
          <a:p>
            <a:pPr marL="342900" indent="-342900">
              <a:buFont typeface="+mj-lt"/>
              <a:buAutoNum type="arabicPeriod"/>
            </a:pPr>
            <a:r>
              <a:rPr lang="pl-PL"/>
              <a:t>Jeżeli nie jest możliwe uziemienie urządzeń w sposób określony w ust. 2, stosuje się inne dodatkowe środki techniczne lub organizacyjne, zapewniające bezpieczeństwo prowadzenia prac określone w instrukcji eksploatacji.</a:t>
            </a:r>
          </a:p>
        </p:txBody>
      </p:sp>
      <p:sp>
        <p:nvSpPr>
          <p:cNvPr id="7" name="pole tekstowe 2">
            <a:extLst>
              <a:ext uri="{FF2B5EF4-FFF2-40B4-BE49-F238E27FC236}">
                <a16:creationId xmlns:a16="http://schemas.microsoft.com/office/drawing/2014/main" id="{565CD3EB-314E-42E3-F40E-B29489F3F577}"/>
              </a:ext>
            </a:extLst>
          </p:cNvPr>
          <p:cNvSpPr txBox="1"/>
          <p:nvPr/>
        </p:nvSpPr>
        <p:spPr>
          <a:xfrm>
            <a:off x="1809136" y="0"/>
            <a:ext cx="10183249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1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Bezpieczeństwo przy wykonywaniu prac eksploatacyjnych</a:t>
            </a:r>
            <a:r>
              <a:rPr lang="pl-PL" sz="2400" b="1" i="0" u="none" strike="noStrike" kern="1200" cap="none" spc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l-PL" sz="2400" b="1" i="0" u="none" strike="noStrike" kern="1200" cap="none" spc="0" baseline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AA3864-5095-54FA-10F4-B4D50AB1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76121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641987" y="744703"/>
            <a:ext cx="10343535" cy="613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6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27. </a:t>
            </a:r>
            <a:r>
              <a:rPr lang="pl-PL" sz="160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1. Prace eksploatacyjne, stwarzające możliwość wystąpienia szczególnego zagrożenia dla </a:t>
            </a:r>
            <a:br>
              <a:rPr lang="pl-PL" sz="160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</a:br>
            <a:r>
              <a:rPr lang="pl-PL" sz="160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            zdrowia lub życia ludzkiego, wykonuje się na podstawie polecenia pisemnego.</a:t>
            </a:r>
            <a:endParaRPr lang="pl-PL" sz="16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60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       2. Do prac eksploatacyjnych przy urządzeniach energetycznych, stwarzających możliwość </a:t>
            </a:r>
            <a:br>
              <a:rPr lang="pl-PL" sz="160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</a:br>
            <a:r>
              <a:rPr lang="pl-PL" sz="160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           wystąpienia szczególnego zagrożenia dla zdrowia lub życia ludzkiego, zalicza się w szczególności </a:t>
            </a:r>
            <a:br>
              <a:rPr lang="pl-PL" sz="160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</a:br>
            <a:r>
              <a:rPr lang="pl-PL" sz="160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            prace:</a:t>
            </a:r>
          </a:p>
          <a:p>
            <a:pPr marL="1257300" lvl="2" indent="-342900">
              <a:lnSpc>
                <a:spcPct val="107000"/>
              </a:lnSpc>
              <a:buFont typeface="+mj-lt"/>
              <a:buAutoNum type="arabicParenR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wewnątrz zbiorników, kanałów, urządzeń technicznych i w innych niebezpiecznych przestrzeniach zamkniętych urządzenia energetycznego określonych w przepisach w sprawie ogólnych przepisów bezpieczeństwa i higieny pracy, w tym w szczególności: w komorach paleniskowych kotłów, kanałach spalin, kanałach powietrza elektrofiltrów, absorberach, walczakach kotłów, kanałach i lejach zsypowych, rurociągach sieci cieplnych oraz w zbiornikach paliw płynnych i gazowych;</a:t>
            </a:r>
          </a:p>
          <a:p>
            <a:pPr marL="1257300" lvl="2" indent="-342900">
              <a:lnSpc>
                <a:spcPct val="107000"/>
              </a:lnSpc>
              <a:buFont typeface="+mj-lt"/>
              <a:buAutoNum type="arabicParenR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wewnątrz zasobników węgla lub biomasy oraz zasobników pyłu węglowego lub biomasy;</a:t>
            </a:r>
          </a:p>
          <a:p>
            <a:pPr marL="1257300" lvl="2" indent="-342900">
              <a:lnSpc>
                <a:spcPct val="107000"/>
              </a:lnSpc>
              <a:buFont typeface="+mj-lt"/>
              <a:buAutoNum type="arabicParenR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niebezpieczne pod względem pożarowym, wykonywane w strefach zagrożenia wybuchem;</a:t>
            </a:r>
          </a:p>
          <a:p>
            <a:pPr marL="1257300" lvl="2" indent="-342900">
              <a:lnSpc>
                <a:spcPct val="107000"/>
              </a:lnSpc>
              <a:buFont typeface="+mj-lt"/>
              <a:buAutoNum type="arabicParenR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obiegach wody elektrowni i elektrociepłowni, wymagające wejścia do kanałów, rurociągów, rurociągów ssawnych i zbiorników, jak również prace na ujęciach i zrzutach wody wykonywane z pomostów, łodzi lub barek oraz prowadzone pod powierzchnią wody;</a:t>
            </a:r>
          </a:p>
          <a:p>
            <a:pPr marL="1257300" lvl="2" indent="-342900">
              <a:lnSpc>
                <a:spcPct val="107000"/>
              </a:lnSpc>
              <a:buFont typeface="+mj-lt"/>
              <a:buAutoNum type="arabicParenR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zakresu konserwacji, remontów, montażu, kontrolno-pomiarowe, wykonywane wewnątrz pylonów lub gondoli oraz prace z zakresu zewnętrznej konserwacji elektrowni wiatrowej;</a:t>
            </a:r>
          </a:p>
          <a:p>
            <a:pPr marL="1257300" lvl="2" indent="-342900">
              <a:lnSpc>
                <a:spcPct val="107000"/>
              </a:lnSpc>
              <a:buFont typeface="+mj-lt"/>
              <a:buAutoNum type="arabicParenR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zakresu konserwacji, remontów, montażu, kontrolno-pomiarowe, wykonywane w pobliżu nieosłoniętych urządzeń elektroenergetycznych lub ich części, znajdujących się pod napięciem;</a:t>
            </a:r>
          </a:p>
          <a:p>
            <a:pPr marL="1257300" lvl="2" indent="-342900">
              <a:lnSpc>
                <a:spcPct val="107000"/>
              </a:lnSpc>
              <a:buFont typeface="+mj-lt"/>
              <a:buAutoNum type="arabicParenR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zakresu konserwacji, remontów, montażu, kontrolno-pomiarowe przy urządzeniach elektroenergetycznych odłączonych od napięcia, lecz uziemionych w taki sposób, że żadne z uziemień nie jest widoczne z miejsca wykonywania pracy;</a:t>
            </a:r>
          </a:p>
          <a:p>
            <a:pPr marL="1257300" lvl="2" indent="-342900">
              <a:lnSpc>
                <a:spcPct val="107000"/>
              </a:lnSpc>
              <a:buFont typeface="+mj-lt"/>
              <a:buAutoNum type="arabicParenR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wykopach lub na wysokości;</a:t>
            </a:r>
            <a:endParaRPr lang="pl-PL" sz="16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e tekstowe 2">
            <a:extLst>
              <a:ext uri="{FF2B5EF4-FFF2-40B4-BE49-F238E27FC236}">
                <a16:creationId xmlns:a16="http://schemas.microsoft.com/office/drawing/2014/main" id="{8480FCD2-8251-7068-DACC-0A311C2A9207}"/>
              </a:ext>
            </a:extLst>
          </p:cNvPr>
          <p:cNvSpPr txBox="1"/>
          <p:nvPr/>
        </p:nvSpPr>
        <p:spPr>
          <a:xfrm>
            <a:off x="1288026" y="-58994"/>
            <a:ext cx="10540179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1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Prace stwarzające szczególne zagrożenie,</a:t>
            </a:r>
            <a:r>
              <a:rPr lang="pl-PL" sz="2400" b="1" i="0" u="none" strike="noStrike" kern="1200" cap="none" spc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które muszą być wykonywane na polecenie pisemne:</a:t>
            </a:r>
            <a:endParaRPr lang="pl-PL" sz="2400" b="1" i="0" u="none" strike="noStrike" kern="1200" cap="none" spc="0" baseline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FA0BC3-AFB8-508E-3586-DD523D7FF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6639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A3A1D676-6CDF-E5A4-F47F-500C24C8E571}"/>
              </a:ext>
            </a:extLst>
          </p:cNvPr>
          <p:cNvSpPr txBox="1">
            <a:spLocks/>
          </p:cNvSpPr>
          <p:nvPr/>
        </p:nvSpPr>
        <p:spPr>
          <a:xfrm>
            <a:off x="1345961" y="166027"/>
            <a:ext cx="9501991" cy="8750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Ustawa z dnia 10 kwietnia 1997 r. Prawo energetyczne [Dz.U. nr 96.89.62] (tekst jednolity z 4.04.2019 r.)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E8D16A-D84E-3396-6226-D5CB36537039}"/>
              </a:ext>
            </a:extLst>
          </p:cNvPr>
          <p:cNvSpPr txBox="1"/>
          <p:nvPr/>
        </p:nvSpPr>
        <p:spPr>
          <a:xfrm>
            <a:off x="1214656" y="1573399"/>
            <a:ext cx="9763433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Ustawa ta określa między innymi ogólne zasady eksploatacji sieci, w tym sieci elektroenergetycznych, m.in. wymagając jednocześnie obligatoryjnego przestrzegania przepisów Prawa Budowlanego oraz odrębnych przepisów o ochronie przeciwporażeniowej. Ponadto w rozdziale 6 Ustawy wprowadzono obowiązek posiadania kwalifikacji, potwierdzonych świadectwem, przez osoby zajmujące się eksploatacją sieci oraz urządzeń i instalacji. W Ustawie zawarte są również różne definicje; takie jak:</a:t>
            </a:r>
            <a:endParaRPr lang="pl-PL"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CD6584-10CB-1890-7DAF-5885DE49D8B7}"/>
              </a:ext>
            </a:extLst>
          </p:cNvPr>
          <p:cNvSpPr txBox="1"/>
          <p:nvPr/>
        </p:nvSpPr>
        <p:spPr>
          <a:xfrm>
            <a:off x="1214657" y="3559212"/>
            <a:ext cx="9763433" cy="264957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6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Sieć dystrybucyjna</a:t>
            </a:r>
            <a:r>
              <a:rPr lang="pl-PL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sieć elektroenergetyczna służąca do dystrybucji energii elektrycznej na poziomie niskich i średnich napięć, sieć gazowa służąca do dystrybucji paliw gazowych, sieć ciepłownicza służąca do dystrybucji ciepła lub sieć wodociągowa służąca do dystrybucji wody – z wyjątkiem sieci wewnętrznych</a:t>
            </a:r>
            <a:endParaRPr lang="pl-PL" dirty="0"/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6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Przyłącze</a:t>
            </a:r>
            <a:r>
              <a:rPr lang="pl-PL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odcinek lub element sieci służący do połączenia sieci z instalacją odbiorcy lub wytwórcy, znajdujący się w granicach eksploatowanych przez operatora systemu przesyłowego lub operatora systemu dystrybucyjnego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6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Instalacja odbiorcza</a:t>
            </a:r>
            <a:r>
              <a:rPr lang="pl-PL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instalacja służąca do odbioru paliw lub energii, znajdująca się za urządzeniem pomiarowo-rozliczeniowym, stanowiąca własność odbiorcy końcowego lub podmiotu przyłączonego do sieci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90CB1-2A2C-944B-71CA-EEFF84100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7436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957246" y="843622"/>
            <a:ext cx="9988948" cy="613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zakresu konserwacji, remontów, kontrolno-pomiarowe, wykonywane przy urządzeniach elektroenergetycznych znajdujących się pod napięciem, z wyłączeniem prac wykonywanych stale przez osoby upoważnione w ustalonych miejscach pracy na podstawie instrukcji eksploatacji;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zakresu konserwacji, remontów, kontrolno-pomiarowe, wykonywane w wykopach lub rowach przy gazociągach i innych urządzeniach gazowniczych lub rurociągach sieci cieplnych;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konserwacyjne, montażowe, demontażowe lub remontowe przy kolejowej sieci jezdnej trakcyjnej;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przy odłączonych od napięcia lub znajdujących się w budowie elektroenergetycznych liniach napowietrznych, które krzyżują się w strefie ograniczonej uziemieniami ochronnymi z liniami znajdującymi się pod napięciem lub mogącymi znaleźć się pod napięciem, w tym z przewodami napowietrznej sieci trakcyjnej;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skrzyżowaniach linii elektroenergetycznych znajdujących się pod napięciem lub mogących znaleźć się pod napięciem i przewodami napowietrznej sieci trakcyjnej;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przy odłączonym od napięcia torze wielotorowej elektroenergetycznej linii napowietrznej o napięciu 1 </a:t>
            </a:r>
            <a:r>
              <a:rPr lang="pl-PL" sz="160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kV</a:t>
            </a: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powyżej, jeżeli którykolwiek z pozostałych torów linii pozostaje pod napięciem;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konserwacyjne, remontowe lub montażowe przy urządzeniach i instalacjach rozładowczych paliw płynnych i gazowych;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związane z identyfikacją i przecinaniem kabli elektroenergetycznych;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rurociągach wody, pary wodnej, sprężonych gazów, cieczy o nadciśnieniu roboczym równym 50 </a:t>
            </a:r>
            <a:r>
              <a:rPr lang="pl-PL" sz="160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kPa</a:t>
            </a: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lub większym, wymagających demontażu armatury lub odcinka rurociągu albo naruszenia podpór </a:t>
            </a:r>
            <a:b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zawiesi rurociągów;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wymagające odkrycia kadłubów turbin, wymontowania wirników turbiny i generatora lub naprawy 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i wyważania tych wirników.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 startAt="9"/>
            </a:pPr>
            <a:endParaRPr lang="pl-PL" sz="16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le tekstowe 2">
            <a:extLst>
              <a:ext uri="{FF2B5EF4-FFF2-40B4-BE49-F238E27FC236}">
                <a16:creationId xmlns:a16="http://schemas.microsoft.com/office/drawing/2014/main" id="{61778D3A-0F10-A2B4-102D-650EDC7C6893}"/>
              </a:ext>
            </a:extLst>
          </p:cNvPr>
          <p:cNvSpPr txBox="1"/>
          <p:nvPr/>
        </p:nvSpPr>
        <p:spPr>
          <a:xfrm>
            <a:off x="1288026" y="-58994"/>
            <a:ext cx="10540179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1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Prace stwarzające szczególne zagrożenie,</a:t>
            </a:r>
            <a:r>
              <a:rPr lang="pl-PL" sz="2400" b="1" i="0" u="none" strike="noStrike" kern="1200" cap="none" spc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które muszą być wykonywane na polecenie pisemne:</a:t>
            </a:r>
            <a:endParaRPr lang="pl-PL" sz="2400" b="1" i="0" u="none" strike="noStrike" kern="1200" cap="none" spc="0" baseline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78D86B-C26D-AF6A-D14F-BC95AF980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60658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70EF0F-AF8E-40C1-FE55-D32B6220688E}"/>
              </a:ext>
            </a:extLst>
          </p:cNvPr>
          <p:cNvSpPr txBox="1"/>
          <p:nvPr/>
        </p:nvSpPr>
        <p:spPr>
          <a:xfrm>
            <a:off x="2182761" y="1032172"/>
            <a:ext cx="10009239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0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Polecenie na wykonanie prac elektrycznych wydaje osoba, upoważniona pisemnie przez pracodawcę, posiadający ważne świadectwo kwalifikacyjne na stanowisku dozoru - „D".</a:t>
            </a:r>
          </a:p>
          <a:p>
            <a:pPr algn="l"/>
            <a:endParaRPr lang="pl-PL" sz="2000" b="0" i="0" u="none" strike="noStrike" baseline="0">
              <a:solidFill>
                <a:srgbClr val="0D0D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l-PL" sz="1800" b="0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Polecenie wykonania pracy powinno w szczególności określać: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 polecenia;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określenie osób wyznaczonych do organizowania oraz wykonania pracy;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określenie zakresu prac do wykonania i strefy pracy;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określenie warunków i środków ochronnych niezbędnych do zapewnienia bezpiecznego przygotowania i wykonania poleconych prac wynikających z zagrożeń występujących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strefie pracy i w jej bezpośrednim sąsiedztwie;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wyznaczenie terminu rozpoczęcia i zakończenia prac oraz przerw w ich wykonaniu wraz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warunkami wznowienia prac po przerwie.</a:t>
            </a:r>
          </a:p>
          <a:p>
            <a:pPr algn="l"/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Pracodawca może określić dodatkowy zakres informacji, które powinny zostać umieszczone </a:t>
            </a:r>
            <a:b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poleceniu pisemnym.</a:t>
            </a:r>
          </a:p>
          <a:p>
            <a:pPr algn="l"/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Pracodawca przechowuje polecenie pisemne przez okres opisany w przepisach wewnętrznych, lecz nie krótszy niż 90 dni od dnia zakończenia pracy.</a:t>
            </a:r>
          </a:p>
          <a:p>
            <a:pPr algn="l"/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Sposób rejestrowania, wydawania, przekazywania, obiegu i przechowywania poleceń</a:t>
            </a:r>
          </a:p>
          <a:p>
            <a:pPr algn="l"/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pisemnych ustala pracodawca.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97B881-9A87-D8CB-0E26-FD527B9D6BB8}"/>
              </a:ext>
            </a:extLst>
          </p:cNvPr>
          <p:cNvSpPr txBox="1"/>
          <p:nvPr/>
        </p:nvSpPr>
        <p:spPr>
          <a:xfrm>
            <a:off x="3431458" y="26761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Polecenie na wykonanie prac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3DE5E-6399-ED79-4B79-062B5673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855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CB489D-C56C-78D4-5D8B-625210ACE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212" y="403006"/>
            <a:ext cx="6950039" cy="64549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9258CA-8EEF-ECD3-DB69-205E3F9510E9}"/>
              </a:ext>
            </a:extLst>
          </p:cNvPr>
          <p:cNvSpPr txBox="1"/>
          <p:nvPr/>
        </p:nvSpPr>
        <p:spPr>
          <a:xfrm>
            <a:off x="1700979" y="-58659"/>
            <a:ext cx="89571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Przykładowy wzór Polecenia na wykonanie prac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ECBEFA-467C-C454-922F-E4190415C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38518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17AFB8-F9F0-A6C2-6AFC-D5D9B8E37620}"/>
              </a:ext>
            </a:extLst>
          </p:cNvPr>
          <p:cNvSpPr txBox="1"/>
          <p:nvPr/>
        </p:nvSpPr>
        <p:spPr>
          <a:xfrm>
            <a:off x="1061884" y="-58994"/>
            <a:ext cx="107859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Pracodawca organizując prace eksploatacyjne na polecenie pisemne, uwzględnia się wymagania zawarte w instrukcjach eksploatacji </a:t>
            </a:r>
            <a:br>
              <a:rPr lang="pl-PL" sz="24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organizacji bezpiecznej pracy oraz zapewnia: 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A4F5DC-A59F-449E-707E-81E3D89CAD49}"/>
              </a:ext>
            </a:extLst>
          </p:cNvPr>
          <p:cNvSpPr txBox="1"/>
          <p:nvPr/>
        </p:nvSpPr>
        <p:spPr>
          <a:xfrm>
            <a:off x="983225" y="1089164"/>
            <a:ext cx="1094330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pl-PL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skoordynowanie przez koordynującego wykonania prac związanych z ruchem urządzeń energetycznych, obejmujące w szczególności: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określenie zakresu oraz kolejności wykonywania czynności łączeniowych, związanych z przygotowaniem i likwidacją strefy pracy, jeżeli wymaga tego bezpieczeństwo lub technologia wykonywania prac,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wydanie zezwolenia na przygotowanie, przekazanie i likwidację strefy pracy,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ustalenie kolejności prowadzenia prac, przerwania, wznowienia lub zakończenia prac,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wydanie zezwolenia na uruchomienie urządzeń energetycznych, przy których była wykonywana praca, jeżeli w związku z jej wykonywaniem urządzenia te były wyłączone z ruchu; </a:t>
            </a:r>
          </a:p>
          <a:p>
            <a:pPr marL="342900" lvl="1" indent="-342900">
              <a:buFont typeface="+mj-lt"/>
              <a:buAutoNum type="arabicParenR" startAt="2"/>
            </a:pPr>
            <a:r>
              <a:rPr lang="pl-PL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przygotowanie i przekazanie strefy pracy przez dopuszczającego, obejmujące w szczególności: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uzyskanie zezwolenia na dokonanie czynności łączeniowych,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wyłączenie urządzeń z ruchu, jeżeli wymaga tego technologia lub bezpieczeństwo wykonywanych prac oraz zabezpieczenie tych urządzeń przed przypadkowym uruchomieniem lub doprowadzeniem czynników stwarzających zagrożenie,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zastosowanie wymaganych zabezpieczeń na wyłączonych urządzeniach oraz sprawdzenie, czy zostały usunięte czynniki stwarzające zagrożenie, takie jak: napięcie, ciśnienie, woda, gaz, temperatura,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oznaczenie strefy pracy znakami bezpieczeństwa,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zapoznanie w sposób udokumentowany kierującego zespołem z zagrożeniami występującymi w strefie pracy i w jej bezpośrednim sąsiedztwie;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F993CE-E4DD-3384-4F73-5CFAD2C3B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423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3C59FA-A364-E6CF-C588-EBC9A14B90AD}"/>
              </a:ext>
            </a:extLst>
          </p:cNvPr>
          <p:cNvSpPr txBox="1"/>
          <p:nvPr/>
        </p:nvSpPr>
        <p:spPr>
          <a:xfrm>
            <a:off x="1504335" y="98773"/>
            <a:ext cx="10343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Organizacja prac na polecenie pisemne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B71A31-B1AC-338A-85C7-E51030944651}"/>
              </a:ext>
            </a:extLst>
          </p:cNvPr>
          <p:cNvSpPr txBox="1"/>
          <p:nvPr/>
        </p:nvSpPr>
        <p:spPr>
          <a:xfrm>
            <a:off x="1504335" y="1558351"/>
            <a:ext cx="103435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342900" indent="-342900">
              <a:buFont typeface="+mj-lt"/>
              <a:buAutoNum type="arabicParenR"/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lvl="1" indent="-342900">
              <a:buFont typeface="+mj-lt"/>
              <a:buAutoNum type="alphaLcParenR"/>
              <a:defRPr sz="16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>
              <a:buFont typeface="+mj-lt"/>
              <a:buAutoNum type="arabicParenR" startAt="3"/>
            </a:pPr>
            <a:r>
              <a:rPr lang="pl-PL" sz="1800"/>
              <a:t>dopuszczenie do pracy przez dopuszczającego, obejmujące w szczególności: </a:t>
            </a:r>
          </a:p>
          <a:p>
            <a:pPr lvl="1"/>
            <a:r>
              <a:rPr lang="pl-PL" sz="1800"/>
              <a:t>sprawdzenie poprawności przygotowania strefy pracy, </a:t>
            </a:r>
          </a:p>
          <a:p>
            <a:pPr lvl="1"/>
            <a:r>
              <a:rPr lang="pl-PL" sz="1800"/>
              <a:t>wskazanie zespołowi lub kierującemu zespołem strefy pracy, </a:t>
            </a:r>
          </a:p>
          <a:p>
            <a:pPr lvl="1"/>
            <a:r>
              <a:rPr lang="pl-PL" sz="1800"/>
              <a:t>instruktaż o zagrożeniach w strefie pracy lub jej sąsiedztwie, </a:t>
            </a:r>
          </a:p>
          <a:p>
            <a:pPr lvl="1"/>
            <a:r>
              <a:rPr lang="pl-PL" sz="1800"/>
              <a:t>pisemne potwierdzenie dopuszczenia do pracy, </a:t>
            </a:r>
          </a:p>
          <a:p>
            <a:pPr lvl="1"/>
            <a:r>
              <a:rPr lang="pl-PL" sz="1800"/>
              <a:t>zgłoszenie koordynującemu dopuszczenia zespołu do pracy; </a:t>
            </a:r>
          </a:p>
          <a:p>
            <a:pPr>
              <a:buAutoNum type="arabicParenR" startAt="3"/>
            </a:pPr>
            <a:r>
              <a:rPr lang="pl-PL" sz="1800"/>
              <a:t>rozpoczęcie i wykonanie pracy przez kierującego zespołem, obejmujące w szczególności: </a:t>
            </a:r>
          </a:p>
          <a:p>
            <a:pPr lvl="1"/>
            <a:r>
              <a:rPr lang="pl-PL" sz="1800"/>
              <a:t>dobór osób do wykonania poleconej pracy, </a:t>
            </a:r>
          </a:p>
          <a:p>
            <a:pPr lvl="1"/>
            <a:r>
              <a:rPr lang="pl-PL" sz="1800"/>
              <a:t>sprawdzenie przez kierującego zespołem przygotowania strefy pracy i przejęcie jej, jeżeli została przygotowana właściwie, </a:t>
            </a:r>
          </a:p>
          <a:p>
            <a:pPr lvl="1"/>
            <a:r>
              <a:rPr lang="pl-PL" sz="1800"/>
              <a:t>zapoznanie w sposób udokumentowany każdego z członków zespołu z występującymi zagrożeniami w strefie pracy i w jej bezpośrednim sąsiedztwie oraz z metodami bezpiecznego wykonywania pracy, </a:t>
            </a:r>
          </a:p>
          <a:p>
            <a:pPr lvl="1"/>
            <a:r>
              <a:rPr lang="pl-PL" sz="1800"/>
              <a:t>egzekwowanie od każdego członka zespołu stosowania właściwych środków ochrony indywidualnej, odzieży i obuwia roboczego oraz narzędzi i sprzętu, </a:t>
            </a:r>
          </a:p>
          <a:p>
            <a:pPr lvl="1"/>
            <a:r>
              <a:rPr lang="pl-PL" sz="1800"/>
              <a:t>zapewnienie wykonania pracy w sposób bezpieczny;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A7487C3-BF51-C779-CA6F-7E41789D5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2004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388BDB-1B71-D82E-2C66-49572A49DB4D}"/>
              </a:ext>
            </a:extLst>
          </p:cNvPr>
          <p:cNvSpPr txBox="1"/>
          <p:nvPr/>
        </p:nvSpPr>
        <p:spPr>
          <a:xfrm>
            <a:off x="1504335" y="98773"/>
            <a:ext cx="10343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Organizacja prac na polecenie pisemne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D3A1F5-B024-2F49-757A-E10BEC9BC819}"/>
              </a:ext>
            </a:extLst>
          </p:cNvPr>
          <p:cNvSpPr txBox="1"/>
          <p:nvPr/>
        </p:nvSpPr>
        <p:spPr>
          <a:xfrm>
            <a:off x="1425677" y="970733"/>
            <a:ext cx="1014689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342900" indent="-342900">
              <a:buFont typeface="+mj-lt"/>
              <a:buAutoNum type="arabicParenR" startAt="3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lvl="1" indent="-342900">
              <a:buFont typeface="+mj-lt"/>
              <a:buAutoNum type="alphaLcParenR"/>
              <a:defRPr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>
              <a:buFont typeface="+mj-lt"/>
              <a:buAutoNum type="arabicParenR" startAt="5"/>
            </a:pPr>
            <a:r>
              <a:rPr lang="pl-PL"/>
              <a:t>zakończenie pracy i likwidację strefy pracy odpowiednio przez kierującego zespołem i dopuszczającego, obejmujące w szczególności: </a:t>
            </a:r>
          </a:p>
          <a:p>
            <a:pPr lvl="1"/>
            <a:r>
              <a:rPr lang="pl-PL"/>
              <a:t>a) sprawdzenie, czy praca została zakończona, a sprzęt i narzędzia oraz zbędne materiały i odpady wytworzone przy realizacji prac zostały usunięte ze strefy pracy, </a:t>
            </a:r>
          </a:p>
          <a:p>
            <a:pPr lvl="1"/>
            <a:r>
              <a:rPr lang="pl-PL"/>
              <a:t>b) opuszczenie strefy pracy przez zespół, </a:t>
            </a:r>
          </a:p>
          <a:p>
            <a:pPr lvl="1"/>
            <a:r>
              <a:rPr lang="pl-PL"/>
              <a:t>c) usunięcie środków ochronnych użytych do przygotowania strefy pracy i jej zabezpieczenia lub używanych przy wykonywaniu pracy, </a:t>
            </a:r>
          </a:p>
          <a:p>
            <a:pPr lvl="1"/>
            <a:r>
              <a:rPr lang="pl-PL"/>
              <a:t>d) poinformowanie o zakończeniu pracy i gotowości urządzeń lub instalacji do ruchu; </a:t>
            </a:r>
          </a:p>
          <a:p>
            <a:pPr>
              <a:buFont typeface="+mj-lt"/>
              <a:buAutoNum type="arabicParenR" startAt="5"/>
            </a:pPr>
            <a:r>
              <a:rPr lang="pl-PL"/>
              <a:t>rejestrowanie, w formie określonej przez pracodawcę, wymagań, o których mowa w pkt 1–5; </a:t>
            </a:r>
          </a:p>
          <a:p>
            <a:pPr>
              <a:buFont typeface="+mj-lt"/>
              <a:buAutoNum type="arabicParenR" startAt="5"/>
            </a:pPr>
            <a:r>
              <a:rPr lang="pl-PL"/>
              <a:t>ustalenie zasad wyznaczania koordynatora w rozumieniu art. 208 ustawy z dnia 26 czerwca 1974 r. – Kodeks pracy, określenie jego zakresu obowiązków i sposobu ich realizacji.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A0A6C0-1543-E3B6-5A1C-FE9323DE22ED}"/>
              </a:ext>
            </a:extLst>
          </p:cNvPr>
          <p:cNvSpPr txBox="1"/>
          <p:nvPr/>
        </p:nvSpPr>
        <p:spPr>
          <a:xfrm>
            <a:off x="1425677" y="4317606"/>
            <a:ext cx="103435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342900" indent="-342900">
              <a:buFont typeface="+mj-lt"/>
              <a:buAutoNum type="arabicParenR" startAt="5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lvl="1" indent="-342900">
              <a:buFont typeface="+mj-lt"/>
              <a:buAutoNum type="alphaLcParenR"/>
              <a:defRPr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0" indent="0">
              <a:buNone/>
            </a:pPr>
            <a:r>
              <a:rPr lang="pl-PL" b="1"/>
              <a:t>Przy wykonywaniu prac na polecenie pisemne zabrania się łączenia więcej niż dwóch funkcji jednocześnie. Łączeniu nie mogą podlegać funkcje dopuszczającego i kierującego zespołem, z wyjątkiem technologii prac pod napięciem.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D568BC-67EF-3214-8CF5-381D12C3EDFC}"/>
              </a:ext>
            </a:extLst>
          </p:cNvPr>
          <p:cNvSpPr txBox="1"/>
          <p:nvPr/>
        </p:nvSpPr>
        <p:spPr>
          <a:xfrm>
            <a:off x="1425677" y="5240936"/>
            <a:ext cx="105106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342900" indent="-342900">
              <a:buFont typeface="+mj-lt"/>
              <a:buAutoNum type="arabicParenR" startAt="5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lvl="1" indent="-342900">
              <a:buFont typeface="+mj-lt"/>
              <a:buAutoNum type="alphaLcParenR"/>
              <a:defRPr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0" indent="0">
              <a:buNone/>
            </a:pPr>
            <a:r>
              <a:rPr lang="pl-PL" b="1"/>
              <a:t>Podczas wykonywania pracy zabronione jest w szczególności</a:t>
            </a:r>
            <a:r>
              <a:rPr lang="pl-PL"/>
              <a:t>: </a:t>
            </a:r>
          </a:p>
          <a:p>
            <a:pPr>
              <a:buFont typeface="+mj-lt"/>
              <a:buAutoNum type="arabicParenR"/>
            </a:pPr>
            <a:r>
              <a:rPr lang="pl-PL"/>
              <a:t>rozszerzanie pracy poza zakres i strefę pracy określone w poleceniu pisemnym; </a:t>
            </a:r>
          </a:p>
          <a:p>
            <a:pPr>
              <a:buFont typeface="+mj-lt"/>
              <a:buAutoNum type="arabicParenR"/>
            </a:pPr>
            <a:r>
              <a:rPr lang="pl-PL"/>
              <a:t>dokonywanie zmian w zastosowanych zabezpieczeniach, z wyjątkiem przypadków przewidzianych w pisemnym pole-</a:t>
            </a:r>
            <a:r>
              <a:rPr lang="pl-PL" err="1"/>
              <a:t>ceniu</a:t>
            </a:r>
            <a:r>
              <a:rPr lang="pl-PL"/>
              <a:t> wykonania określonych prac.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A2EA2D6-A0F7-C822-FF24-D2E6E74D4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743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C11090-09ED-BAA5-0D86-7EC37A0D8BB4}"/>
              </a:ext>
            </a:extLst>
          </p:cNvPr>
          <p:cNvSpPr txBox="1"/>
          <p:nvPr/>
        </p:nvSpPr>
        <p:spPr>
          <a:xfrm>
            <a:off x="1504335" y="98773"/>
            <a:ext cx="10343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Organizacja prac na polecenie pisemne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39716-A9D5-A4D3-F7E7-D247A45ED963}"/>
              </a:ext>
            </a:extLst>
          </p:cNvPr>
          <p:cNvSpPr txBox="1"/>
          <p:nvPr/>
        </p:nvSpPr>
        <p:spPr>
          <a:xfrm>
            <a:off x="1858297" y="1385952"/>
            <a:ext cx="983225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W każdym zespole wyznacza się osobę kierującą zespołem. </a:t>
            </a:r>
          </a:p>
          <a:p>
            <a:pPr marL="800100" lvl="1" indent="-342900">
              <a:buFont typeface="+mj-lt"/>
              <a:buAutoNum type="arabicParenR" startAt="2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opuszczenia strefy pracy przez kierującego zespołem dalsze wykonywanie pracy zostaje przerwane, a zespół zostaje wyprowadzony z tej strefy.</a:t>
            </a:r>
          </a:p>
          <a:p>
            <a:pPr marL="800100" lvl="1" indent="-342900">
              <a:buFont typeface="+mj-lt"/>
              <a:buAutoNum type="arabicParenR" startAt="2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 przerwaniu pracy wykonywanej na polecenie pisemne wznowienie tej pracy może nastąpić po ponownym do-puszczeniu do pracy. Nie wymaga się ponownego dopuszczenia do pracy po przerwie, jeżeli w czasie trwania przerwy nie zostało stwierdzone pogorszenie zabezpieczenia strefy pracy oraz warunków bezpiecznego wykonania pracy.</a:t>
            </a:r>
          </a:p>
          <a:p>
            <a:pPr marL="800100" lvl="1" indent="-342900">
              <a:buFont typeface="+mj-lt"/>
              <a:buAutoNum type="arabicParenR" startAt="2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Kierujący zespołem przed każdym wznowieniem pracy jest obowiązany dokładnie sprawdzić zabezpieczenia strefy pracy.</a:t>
            </a:r>
          </a:p>
          <a:p>
            <a:pPr marL="800100" lvl="1" indent="-342900">
              <a:buFont typeface="+mj-lt"/>
              <a:buAutoNum type="arabicParenR" startAt="2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Jeżeli podczas sprawdzenia, o którym mowa w ust. 4, zostanie stwierdzone pogorszenie warunków bezpieczeństwa w strefie pracy, wznowienie pracy może nastąpić po doprowadzeniu warunków do wymaganego poziomu bezpieczeństwa.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E354D-EE33-664D-7592-284280A8D502}"/>
              </a:ext>
            </a:extLst>
          </p:cNvPr>
          <p:cNvSpPr txBox="1"/>
          <p:nvPr/>
        </p:nvSpPr>
        <p:spPr>
          <a:xfrm>
            <a:off x="2340078" y="5229798"/>
            <a:ext cx="95077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2pPr lvl="1">
              <a:defRPr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Podczas wykonywania pracy zabronione jest w szczególności: </a:t>
            </a:r>
          </a:p>
          <a:p>
            <a:pPr lvl="1"/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1) rozszerzanie pracy poza zakres i strefę pracy określone w poleceniu pisemnym; </a:t>
            </a:r>
          </a:p>
          <a:p>
            <a:pPr lvl="1"/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2) dokonywanie zmian w zastosowanych zabezpieczeniach, z wyjątkiem przypadków przewidzianych w pisemnym poleceniu wykonania określonych prac.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B019D14-A8D8-B1B0-9B49-205CB9C04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159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907FC1-088A-1F17-30C5-A43B4A7F5D59}"/>
              </a:ext>
            </a:extLst>
          </p:cNvPr>
          <p:cNvSpPr txBox="1"/>
          <p:nvPr/>
        </p:nvSpPr>
        <p:spPr>
          <a:xfrm>
            <a:off x="2123768" y="1381272"/>
            <a:ext cx="987158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§ 4. 1.</a:t>
            </a:r>
            <a:r>
              <a:rPr lang="pl-PL" sz="200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Prace eksploatacyjne prowadzi się zgodnie z instrukcją eksploatacji urządzenia energetycznego lub grup urządzeń energetycznych, zwaną dalej „instrukcją eksploatacji”, opracowaną przez pracodawcę, zawierającą w szczególności</a:t>
            </a:r>
            <a:r>
              <a:rPr lang="pl-PL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pl-PL" b="0" i="0" u="none" strike="noStrike" baseline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charakterystykę urządzenia energetycznego lub grupy urządzeń energetycznych;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opis w niezbędnym zakresie układów automatyki, pomiarów, sygnalizacji, zabezpieczeń i sterowań;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zestaw rysunków, schematów i wykresów z opisami, zgodnymi z obowiązującym nazewnictwem w języku polskim;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opis czynności związanych z uruchomieniem, obsługą w czasie pracy i zatrzymaniem urządzenia energetycznego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w warunkach normalnej pracy tego urządzenia;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zasady postępowania w razie awarii oraz zakłóceń w pracy urządzenia energetycznego lub grup urządzeń energetycznych;</a:t>
            </a:r>
          </a:p>
          <a:p>
            <a:pPr marL="800100" lvl="1" indent="-342900">
              <a:buFont typeface="+mj-lt"/>
              <a:buAutoNum type="arabicParenR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wymagania w zakresie eksploatacji urządzenia energetycznego oraz terminy przeprowadzania przeglądów, prób i pomiarów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27FA9D-CF82-F465-DA03-A4B107CD4D99}"/>
              </a:ext>
            </a:extLst>
          </p:cNvPr>
          <p:cNvSpPr txBox="1"/>
          <p:nvPr/>
        </p:nvSpPr>
        <p:spPr>
          <a:xfrm>
            <a:off x="1976284" y="184452"/>
            <a:ext cx="98027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Zgodnie z zapisami Rozporządzenia pracodawca ma obowiązek opracowania instrukcji eksploatacji urządzeń energetycznych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427E7-4E76-BE7C-B55E-B4DD00019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88863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B2CA7DC-AA04-3E13-D6C8-38D07269AAB2}"/>
              </a:ext>
            </a:extLst>
          </p:cNvPr>
          <p:cNvSpPr txBox="1"/>
          <p:nvPr/>
        </p:nvSpPr>
        <p:spPr>
          <a:xfrm>
            <a:off x="1838632" y="1265586"/>
            <a:ext cx="1020588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+mj-lt"/>
              <a:buAutoNum type="arabicPeriod" startAt="8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identyfikację zagrożeń dla zdrowia i życia ludzkiego oraz dla środowiska naturalnego związanych 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z eksploatacją danego urządzenia energetycznego lub grupy urządzeń energetycznych oraz zasady postępowania pozwalające na eliminację podanych zagrożeń;</a:t>
            </a:r>
          </a:p>
          <a:p>
            <a:pPr marL="800100" lvl="1" indent="-342900">
              <a:buFont typeface="+mj-lt"/>
              <a:buAutoNum type="arabicPeriod" startAt="8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organizację prowadzenia prac eksploatacyjnych;</a:t>
            </a:r>
          </a:p>
          <a:p>
            <a:pPr marL="800100" lvl="1" indent="-342900">
              <a:buFont typeface="+mj-lt"/>
              <a:buAutoNum type="arabicPeriod" startAt="8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wymagania dotyczące środków ochrony zbiorowej lub indywidualnej, zapewnienia asekuracji, łączności oraz innych technicznych lub organizacyjnych środków ochrony, stosowanych w celu ograniczenia ryzyka zawodowego, zwanych dalej „środkami ochronnymi”, określone w odrębnych przepisach;</a:t>
            </a:r>
          </a:p>
          <a:p>
            <a:pPr marL="800100" lvl="1" indent="-342900">
              <a:buFont typeface="+mj-lt"/>
              <a:buAutoNum type="arabicPeriod" startAt="8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wymagania kwalifikacyjne dla osób zajmujących się eksploatacją danego urządzenia lub grupy urządzeń energetycznych, określone w odrębnych przepisach.</a:t>
            </a:r>
          </a:p>
          <a:p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Pracodawca zapewnia bieżącą aktualizację instrukcji eksploatacji, o której mowa w ust. 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D7825B-9714-CE43-C217-B6E1093E47E6}"/>
              </a:ext>
            </a:extLst>
          </p:cNvPr>
          <p:cNvSpPr txBox="1"/>
          <p:nvPr/>
        </p:nvSpPr>
        <p:spPr>
          <a:xfrm>
            <a:off x="1612490" y="5330804"/>
            <a:ext cx="103533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800" b="1" i="0" u="none" strike="noStrike" baseline="0">
                <a:latin typeface="Calibri-Bold"/>
              </a:rPr>
              <a:t>Instrukcje eksploatacji opracowuje pracodawca.</a:t>
            </a:r>
            <a:endParaRPr lang="pl-PL" sz="28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8FCC75-B49C-E01E-284D-BA72CF3DBBEB}"/>
              </a:ext>
            </a:extLst>
          </p:cNvPr>
          <p:cNvSpPr txBox="1"/>
          <p:nvPr/>
        </p:nvSpPr>
        <p:spPr>
          <a:xfrm>
            <a:off x="1504335" y="98773"/>
            <a:ext cx="10343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Zawartość instrukcji eksploatacji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5F5F6-9259-52D4-4F11-64A23994F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50172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920F2E8-037C-FC61-B605-3DDC3F7C077F}"/>
              </a:ext>
            </a:extLst>
          </p:cNvPr>
          <p:cNvSpPr txBox="1"/>
          <p:nvPr/>
        </p:nvSpPr>
        <p:spPr>
          <a:xfrm>
            <a:off x="1410928" y="2348233"/>
            <a:ext cx="10196051" cy="3832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930" marR="72390" algn="just">
              <a:lnSpc>
                <a:spcPct val="107000"/>
              </a:lnSpc>
              <a:spcBef>
                <a:spcPts val="785"/>
              </a:spcBef>
              <a:buNone/>
            </a:pPr>
            <a:r>
              <a:rPr lang="pl-PL" b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Prace przy wyłączonym napięciu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– praca wykonywana przy urządzeniach elektroenergetycznych przy wyłączonym napięciu, podczas której osoby wykonujące prace jakąkolwiek częścią swego ciała narzędziami lub innymi przedmiotami nie naruszają strefy prac w pobliżu napięcia innych urządzeń pozostających pod napięciem.</a:t>
            </a:r>
          </a:p>
          <a:p>
            <a:pPr marL="74930" marR="70485" algn="just">
              <a:lnSpc>
                <a:spcPct val="107000"/>
              </a:lnSpc>
              <a:spcBef>
                <a:spcPts val="800"/>
              </a:spcBef>
            </a:pPr>
            <a:r>
              <a:rPr lang="pl-PL" b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Prace</a:t>
            </a:r>
            <a:r>
              <a:rPr lang="pl-PL" b="1" spc="-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pl-PL" b="1" spc="-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pobliżu</a:t>
            </a:r>
            <a:r>
              <a:rPr lang="pl-PL" b="1" spc="-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napięcia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– wszelkie prace,</a:t>
            </a:r>
            <a:r>
              <a:rPr lang="pl-PL" spc="-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podczas których</a:t>
            </a:r>
            <a:r>
              <a:rPr lang="pl-PL" spc="-1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osoba</a:t>
            </a:r>
            <a:r>
              <a:rPr lang="pl-PL" spc="-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dowolną</a:t>
            </a:r>
            <a:r>
              <a:rPr lang="pl-PL" spc="-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częścią swego ciała, narzędziem lub innym przedmiotem wkracza w strefę w pobliżu napięcia, przy uwzględnieniu</a:t>
            </a:r>
            <a:r>
              <a:rPr lang="pl-PL" spc="-8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odstępu</a:t>
            </a:r>
            <a:r>
              <a:rPr lang="pl-PL" spc="-7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ergonomicznego</a:t>
            </a:r>
            <a:r>
              <a:rPr lang="pl-PL" spc="-7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nie</a:t>
            </a:r>
            <a:r>
              <a:rPr lang="pl-PL" spc="-7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przekraczając</a:t>
            </a:r>
            <a:r>
              <a:rPr lang="pl-PL" spc="-8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jednak</a:t>
            </a:r>
            <a:r>
              <a:rPr lang="pl-PL" spc="-7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granicy</a:t>
            </a:r>
            <a:r>
              <a:rPr lang="pl-PL" spc="-75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strefy prac pod napięciem.</a:t>
            </a:r>
            <a:r>
              <a:rPr lang="pl-PL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930" marR="70485" algn="just">
              <a:lnSpc>
                <a:spcPct val="107000"/>
              </a:lnSpc>
              <a:spcBef>
                <a:spcPts val="800"/>
              </a:spcBef>
            </a:pPr>
            <a:r>
              <a:rPr lang="pl-PL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Prace pod napięciem </a:t>
            </a:r>
            <a:r>
              <a:rPr lang="pl-PL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l-PL" spc="-5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wszelkie prace, podczas</a:t>
            </a:r>
            <a:r>
              <a:rPr lang="pl-PL" spc="-1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których osoba</a:t>
            </a:r>
            <a:r>
              <a:rPr lang="pl-PL" spc="-1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 kontakt z częściami pod napięciem lub sięga w strefę prac pod napięciem dowolną, odpowiednio zabezpieczoną częścią ciała albo trzymanymi narzędziami, elementami wyposażenia lub sprzętu przystosowanymi do prac pod napięciem – wykonywana zgodnie z instrukcją prac pod </a:t>
            </a:r>
            <a:r>
              <a:rPr lang="pl-PL" spc="-1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napięciem.</a:t>
            </a:r>
            <a:endParaRPr lang="pl-PL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03B9A5-A4DE-7389-2F86-907E872191DA}"/>
              </a:ext>
            </a:extLst>
          </p:cNvPr>
          <p:cNvSpPr txBox="1"/>
          <p:nvPr/>
        </p:nvSpPr>
        <p:spPr>
          <a:xfrm>
            <a:off x="1410928" y="184452"/>
            <a:ext cx="103238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Instrukcja eksploatacji oprócz zagadnień określonych w § 4 Rozporządzenia powinna zawierać definicje używanych w niej pojęć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122475-AACF-0624-3847-45EDAA9DC836}"/>
              </a:ext>
            </a:extLst>
          </p:cNvPr>
          <p:cNvSpPr txBox="1"/>
          <p:nvPr/>
        </p:nvSpPr>
        <p:spPr>
          <a:xfrm>
            <a:off x="1410928" y="1497175"/>
            <a:ext cx="98027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Przykładowe definicje rodzaju wykonywanych prac: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291EB9-CDF4-48B6-0499-9F4D8FC37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2528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E368992-C944-F44B-CF01-9797FD1265A2}"/>
              </a:ext>
            </a:extLst>
          </p:cNvPr>
          <p:cNvSpPr txBox="1"/>
          <p:nvPr/>
        </p:nvSpPr>
        <p:spPr>
          <a:xfrm>
            <a:off x="1137884" y="1234246"/>
            <a:ext cx="10523174" cy="914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 systemu przesyłowego, operator systemu dystrybucyjnego są obowiązani do opracowania odpowiednio </a:t>
            </a:r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instrukcji ruchu i eksploatacji sieci przesyłowej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instrukcji ruchu i eksploatacji sieci dystrybucyjnej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zwanych dalej „instrukcjami”. 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92E57D-B0A0-7E2A-A4B1-8E4E5AA48678}"/>
              </a:ext>
            </a:extLst>
          </p:cNvPr>
          <p:cNvSpPr txBox="1"/>
          <p:nvPr/>
        </p:nvSpPr>
        <p:spPr>
          <a:xfrm>
            <a:off x="1120878" y="2157576"/>
            <a:ext cx="10648337" cy="9147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b="1"/>
              <a:t>Instrukcje</a:t>
            </a:r>
            <a:r>
              <a:rPr lang="pl-PL"/>
              <a:t> opracowywane dla sieci elektroenergetycznych określają szczegółowe warunki korzystania z tych sieci przez użytkowników systemu oraz warunki i sposób prowadzenia ruchu, eksploatacji </a:t>
            </a:r>
            <a:br>
              <a:rPr lang="pl-PL"/>
            </a:br>
            <a:r>
              <a:rPr lang="pl-PL"/>
              <a:t>i planowania rozwoju tych sieci.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555F9B-CE10-676D-B93D-0B8095B636B8}"/>
              </a:ext>
            </a:extLst>
          </p:cNvPr>
          <p:cNvSpPr txBox="1"/>
          <p:nvPr/>
        </p:nvSpPr>
        <p:spPr>
          <a:xfrm>
            <a:off x="1182129" y="171220"/>
            <a:ext cx="10434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Ustawa Prawo energetyczne nakłada </a:t>
            </a: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różne obowiązki</a:t>
            </a: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 na operatorów systemu przesyłowego i dystrybucyjnego </a:t>
            </a:r>
            <a:r>
              <a:rPr lang="pl-PL" sz="2400">
                <a:latin typeface="Arial" panose="020B0604020202020204" pitchFamily="34" charset="0"/>
                <a:cs typeface="Arial" panose="020B0604020202020204" pitchFamily="34" charset="0"/>
              </a:rPr>
              <a:t>między innymi </a:t>
            </a: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obowiązek: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CF349A-171D-89ED-5804-A3CB95186720}"/>
              </a:ext>
            </a:extLst>
          </p:cNvPr>
          <p:cNvSpPr txBox="1"/>
          <p:nvPr/>
        </p:nvSpPr>
        <p:spPr>
          <a:xfrm>
            <a:off x="2294503" y="3353223"/>
            <a:ext cx="8013290" cy="2760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l-PL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Instrukcje ruchu i eksploatacji sieci powinny zawierać:</a:t>
            </a:r>
            <a:endParaRPr lang="pl-PL" ker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Opis parametrów technicznych sieci</a:t>
            </a:r>
            <a:endParaRPr lang="pl-PL" kern="1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Warunki przyłączania podmiotów do sieci</a:t>
            </a:r>
            <a:endParaRPr lang="pl-PL" kern="1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Warunki świadczenia usług przesyłania lub dystrybucji</a:t>
            </a:r>
            <a:endParaRPr lang="pl-PL" kern="1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Zasady planowania i prowadzenia ruchu</a:t>
            </a:r>
            <a:endParaRPr lang="pl-PL" kern="1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Procedury awaryjne i bezpieczeństwo</a:t>
            </a:r>
            <a:endParaRPr lang="pl-PL" kern="1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Zasady współpracy z innymi operatorami</a:t>
            </a:r>
            <a:endParaRPr lang="pl-PL" kern="1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A2EEA4E-375C-C325-A29F-F9EA59097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59559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77A83B-69E0-0F99-A725-477935E6C190}"/>
              </a:ext>
            </a:extLst>
          </p:cNvPr>
          <p:cNvSpPr txBox="1"/>
          <p:nvPr/>
        </p:nvSpPr>
        <p:spPr>
          <a:xfrm>
            <a:off x="1356851" y="1205778"/>
            <a:ext cx="102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Prace przy urządzeniach energetycznych prowadzi się zgodnie z instrukcją organizacji bezpiecznej pracy, opracowaną przez pracodawcę, zawierającą w szczególności: 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C5419A-1A77-BEA9-6F9A-92BA86082224}"/>
              </a:ext>
            </a:extLst>
          </p:cNvPr>
          <p:cNvSpPr txBox="1"/>
          <p:nvPr/>
        </p:nvSpPr>
        <p:spPr>
          <a:xfrm>
            <a:off x="1356851" y="108606"/>
            <a:ext cx="106385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Zgodnie z zapisami Rozporządzenia pracodawca ma obowiązek opracowania instrukcji organizacji bezpiecznej pracy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24EBAA-8016-1467-78A4-DEB9DB826608}"/>
              </a:ext>
            </a:extLst>
          </p:cNvPr>
          <p:cNvSpPr txBox="1"/>
          <p:nvPr/>
        </p:nvSpPr>
        <p:spPr>
          <a:xfrm>
            <a:off x="1356851" y="2118284"/>
            <a:ext cx="1048118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wskazanie pracodawcy lub pracodawców wraz z zakresem ich odpowiedzialności; </a:t>
            </a:r>
          </a:p>
          <a:p>
            <a:pPr marL="342900" indent="-342900">
              <a:buFont typeface="+mj-lt"/>
              <a:buAutoNum type="arabi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określenie funkcji: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poleceniodawcy wraz z wymaganym zakresem jego kwalifikacji oraz zakresem upoważnienia do wydawania poleceń pisemnych,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koordynującego wraz z wymaganym zakresem jego kwalifikacji i obowiązków,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dopuszczającego wraz z wymaganym zakresem jego kwalifikacji i obowiązków,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kierującego zespołem wraz z wymaganym zakresem jego kwalifikacji i obowiązków; </a:t>
            </a:r>
          </a:p>
          <a:p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określenie zasad: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wyznaczania koordynatora w rozumieniu art. 208 ustawy z dnia 26 czerwca 1974 r. – Kodeks pracy wraz ze wskazaniem wymaganych kwalifikacji, jakie posiada,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rejestrowania, wydawania, przekazywania, obiegu i przechowywania poleceń pisemnych,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łączenia funkcji przy wykonywaniu prac eksploatacyjnych przy urządzeniach energetycznych,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ewidencjonowania i okresowych badań sprzętu ochronnego elektroizolacyjnego i wskazującego obecność napięcia, 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rejestrowania czynności i wymagań organizacji prac eksploatacyjnych na polecenie pisemne zgodnie z § 30 ust. 1 pkt 1–5; 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AF99661-0904-C973-4C46-910DB2585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71778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ACB811-76C7-E4B9-26D0-787E8500CB59}"/>
              </a:ext>
            </a:extLst>
          </p:cNvPr>
          <p:cNvSpPr txBox="1"/>
          <p:nvPr/>
        </p:nvSpPr>
        <p:spPr>
          <a:xfrm>
            <a:off x="1288024" y="1724994"/>
            <a:ext cx="1037303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arenR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określenie wykazu prac pomocniczych przy urządzeniach energetycznych, które mogą być wykonywane przez osoby niebędące osobami uprawnionymi zgodnie z § 6 ust. 3; </a:t>
            </a:r>
          </a:p>
          <a:p>
            <a:pPr marL="342900" indent="-342900">
              <a:buFont typeface="+mj-lt"/>
              <a:buAutoNum type="arabicParenR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określenie zasad organizacji i nadzoru prac, o których mowa w § 6; </a:t>
            </a:r>
          </a:p>
          <a:p>
            <a:pPr marL="342900" indent="-342900">
              <a:buFont typeface="+mj-lt"/>
              <a:buAutoNum type="arabicParenR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określenie warunków i nadzoru bezpiecznego prowadzenia prac przy urządzeniach elektroenergetycznych wymagają-</a:t>
            </a:r>
            <a:r>
              <a:rPr lang="pl-PL" err="1">
                <a:latin typeface="Arial" panose="020B0604020202020204" pitchFamily="34" charset="0"/>
                <a:cs typeface="Arial" panose="020B0604020202020204" pitchFamily="34" charset="0"/>
              </a:rPr>
              <a:t>cych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użycia sprzętu zmechanizowanego zgodnie z § 23 ust. 5; </a:t>
            </a:r>
          </a:p>
          <a:p>
            <a:pPr marL="342900" indent="-342900">
              <a:buFont typeface="+mj-lt"/>
              <a:buAutoNum type="arabicParenR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określenie zasad organizacji oraz narzędzi i środków ochronnych, które stosuje się podczas prowadzenia prac pod napięciem, zgodnie z § 23 ust. 6 i 7, jeżeli prowadzenie takich prac jest przewidziane; </a:t>
            </a:r>
          </a:p>
          <a:p>
            <a:pPr marL="342900" indent="-342900">
              <a:buFont typeface="+mj-lt"/>
              <a:buAutoNum type="arabicParenR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określenie zasad organizacji wykonywania prac na dwóch poziomach równocześnie, zgodnie z § 13, jeżeli prowadzenie takich prac jest przewidziane; </a:t>
            </a:r>
          </a:p>
          <a:p>
            <a:pPr marL="342900" indent="-342900">
              <a:buFont typeface="+mj-lt"/>
              <a:buAutoNum type="arabicParenR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określenie wzoru polecenia pisemnego; </a:t>
            </a:r>
          </a:p>
          <a:p>
            <a:pPr marL="342900" indent="-342900">
              <a:buFont typeface="+mj-lt"/>
              <a:buAutoNum type="arabicParenR" startAt="4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określenie rodzaju zmian, jakie mogą być wprowadzone w poleceniu pisemnym wykonania prac eksploatacyjnych, i trybu ich wprowadzenia. </a:t>
            </a:r>
            <a:endParaRPr lang="pl-PL" b="0" i="0" u="none" strike="noStrike" baseline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83A29A-E69F-E64F-C72A-C15BBF651AC4}"/>
              </a:ext>
            </a:extLst>
          </p:cNvPr>
          <p:cNvSpPr txBox="1"/>
          <p:nvPr/>
        </p:nvSpPr>
        <p:spPr>
          <a:xfrm>
            <a:off x="1061884" y="188112"/>
            <a:ext cx="112087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Instrukcje organizacji bezpiecznej pracy powinny zawierać w szczególności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E68C87-8E4B-FD59-8B6E-DF392299D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74040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959EFF-901A-E454-A293-80381BB99FEE}"/>
              </a:ext>
            </a:extLst>
          </p:cNvPr>
          <p:cNvSpPr txBox="1"/>
          <p:nvPr/>
        </p:nvSpPr>
        <p:spPr>
          <a:xfrm>
            <a:off x="2192594" y="2472245"/>
            <a:ext cx="89866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Prace pomocnicze </a:t>
            </a: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- prace niebędące pracami eksploatacyjnymi, do których zalicza się w szczególności prace: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budowlane,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malarskie,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porządkowe,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pielęgnacyjne,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transportowe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l-PL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związane z obsługą sprzętu zmechanizowanego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D2FCE5-EA55-135E-768E-A7114351F215}"/>
              </a:ext>
            </a:extLst>
          </p:cNvPr>
          <p:cNvSpPr txBox="1"/>
          <p:nvPr/>
        </p:nvSpPr>
        <p:spPr>
          <a:xfrm>
            <a:off x="1410928" y="184452"/>
            <a:ext cx="103238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Instrukcja organizacji bezpiecznej pracy powinna zawierać między innymi wykaz prac pomocniczych</a:t>
            </a:r>
            <a:endParaRPr lang="pl-PL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8F1305-C42C-E212-00EF-7811AC31E911}"/>
              </a:ext>
            </a:extLst>
          </p:cNvPr>
          <p:cNvSpPr txBox="1"/>
          <p:nvPr/>
        </p:nvSpPr>
        <p:spPr>
          <a:xfrm>
            <a:off x="1671484" y="1497175"/>
            <a:ext cx="98027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Przykładowy wykaz prac pomocniczych:</a:t>
            </a:r>
            <a:endParaRPr lang="pl-PL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9CC465-0711-A6E1-ED58-BF7E3504A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84534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66197F-80B2-3A8E-A3E2-DE50AAB62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43</a:t>
            </a:fld>
            <a:endParaRPr lang="pl-P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35644B-A120-3BAF-8873-C7BD82079A3B}"/>
              </a:ext>
            </a:extLst>
          </p:cNvPr>
          <p:cNvSpPr txBox="1"/>
          <p:nvPr/>
        </p:nvSpPr>
        <p:spPr>
          <a:xfrm>
            <a:off x="1356853" y="136525"/>
            <a:ext cx="103828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algn="ctr">
              <a:defRPr sz="2400" b="1" i="0" u="none" strike="noStrike" baseline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Rozporządzenie Ministra Gospodarki z dnia 30 października 2002 r. </a:t>
            </a:r>
            <a:br>
              <a:rPr lang="pl-PL"/>
            </a:br>
            <a:r>
              <a:rPr lang="pl-PL"/>
              <a:t>w sprawie minimalnych wymagań dotyczących bezpieczeństwa i higieny pracy w zakresie użytkowania maszyn przez pracowników podczas pracy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196C9C-9468-0010-7D1D-69115EE8F60D}"/>
              </a:ext>
            </a:extLst>
          </p:cNvPr>
          <p:cNvSpPr txBox="1"/>
          <p:nvPr/>
        </p:nvSpPr>
        <p:spPr>
          <a:xfrm>
            <a:off x="1582994" y="2020106"/>
            <a:ext cx="10156723" cy="325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18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Zgodnie z Rozporządzeniem pracodawca powinien zapewnić pracownikom dostęp do informacji, w tym pisemnych instrukcji dotyczących użytkowania maszyn, zwanych dalej "instrukcjami".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kern="1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Instrukcje powinny zawierać co najmniej informacje dotyczące bezpieczeństwa i higieny pracy </a:t>
            </a:r>
            <a:br>
              <a:rPr lang="pl-PL" kern="1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kern="1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zakresie: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pl-PL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warunków użytkowania maszyn;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pl-PL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występowania możliwych do przewidzenia sytuacji nietypowych;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pl-PL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praktyki użytkowania maszyn.</a:t>
            </a:r>
          </a:p>
          <a:p>
            <a:pPr>
              <a:buNone/>
            </a:pPr>
            <a:r>
              <a:rPr lang="pl-PL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pl-PL" kern="1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Instrukcje powinny być zrozumiałe dla pracowników, których dotyczą.</a:t>
            </a:r>
          </a:p>
        </p:txBody>
      </p:sp>
    </p:spTree>
    <p:extLst>
      <p:ext uri="{BB962C8B-B14F-4D97-AF65-F5344CB8AC3E}">
        <p14:creationId xmlns:p14="http://schemas.microsoft.com/office/powerpoint/2010/main" val="30669928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B053756-0DE5-05C7-EA2F-7B19D94A054F}"/>
              </a:ext>
            </a:extLst>
          </p:cNvPr>
          <p:cNvSpPr txBox="1"/>
          <p:nvPr/>
        </p:nvSpPr>
        <p:spPr>
          <a:xfrm>
            <a:off x="1661652" y="155309"/>
            <a:ext cx="7482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race eksploatacyjne - p</a:t>
            </a:r>
            <a:r>
              <a:rPr lang="pl-PL" sz="2400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odział zabiegów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AB5613-9763-1517-8D26-603CF0ADEDC6}"/>
              </a:ext>
            </a:extLst>
          </p:cNvPr>
          <p:cNvSpPr txBox="1"/>
          <p:nvPr/>
        </p:nvSpPr>
        <p:spPr>
          <a:xfrm>
            <a:off x="1573162" y="5518775"/>
            <a:ext cx="103238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Do prac eksploatacyjnych realizowanych awaryjnie zalicza się nieprzewidziane w planach eksploatacji zabiegi mające na celu likwidację zakłóceń lub uszkodzeń w sieci lub instalacji  elektroenergetycznej.</a:t>
            </a:r>
            <a:endParaRPr lang="pl-P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8CFCAC-0F37-6615-CB30-65F07D0F282B}"/>
              </a:ext>
            </a:extLst>
          </p:cNvPr>
          <p:cNvSpPr txBox="1"/>
          <p:nvPr/>
        </p:nvSpPr>
        <p:spPr>
          <a:xfrm>
            <a:off x="1278195" y="1013789"/>
            <a:ext cx="61402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Prace eksploatacyjne planowane 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np.:</a:t>
            </a:r>
            <a:endParaRPr lang="pl-P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A0EC18-C08E-700F-CC0A-22B572A3D78D}"/>
              </a:ext>
            </a:extLst>
          </p:cNvPr>
          <p:cNvSpPr txBox="1"/>
          <p:nvPr/>
        </p:nvSpPr>
        <p:spPr>
          <a:xfrm>
            <a:off x="2025445" y="1500042"/>
            <a:ext cx="711855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a) oględziny urządzeń, instalacji i sieci elektroenergetycznej,</a:t>
            </a:r>
            <a:br>
              <a:rPr lang="pl-PL"/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b) diagnostykę, próby i pomiary eksploatacyjne,</a:t>
            </a:r>
            <a:br>
              <a:rPr lang="pl-PL"/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c) przeglądy,</a:t>
            </a:r>
            <a:br>
              <a:rPr lang="pl-PL"/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d) konserwacje,</a:t>
            </a:r>
            <a:br>
              <a:rPr lang="pl-PL"/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e) remonty,</a:t>
            </a:r>
            <a:br>
              <a:rPr lang="pl-PL"/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f) wycinkę drzew i krzewów, koszenie.</a:t>
            </a:r>
            <a:endParaRPr lang="pl-PL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1DD1B1-6A4C-5929-F5A5-55AA84217106}"/>
              </a:ext>
            </a:extLst>
          </p:cNvPr>
          <p:cNvSpPr txBox="1"/>
          <p:nvPr/>
        </p:nvSpPr>
        <p:spPr>
          <a:xfrm>
            <a:off x="1160208" y="3234300"/>
            <a:ext cx="61402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Prace eksploatacyjne doraźne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</a:t>
            </a:r>
            <a:endParaRPr lang="pl-PL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3292E-133E-5492-A233-0E9ED5E15A3D}"/>
              </a:ext>
            </a:extLst>
          </p:cNvPr>
          <p:cNvSpPr txBox="1"/>
          <p:nvPr/>
        </p:nvSpPr>
        <p:spPr>
          <a:xfrm>
            <a:off x="1573163" y="3577533"/>
            <a:ext cx="98715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Do prac eksploatacyjnych realizowanych doraźnie zaliczane są prace wykonywane w wyniku stwierdzenia na bieżąco nieprawidłowości, w oparciu o przeprowadzone uprzednio:</a:t>
            </a:r>
            <a:endParaRPr lang="pl-P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41C1DF-0172-0E42-6F07-86A82EF97FA8}"/>
              </a:ext>
            </a:extLst>
          </p:cNvPr>
          <p:cNvSpPr txBox="1"/>
          <p:nvPr/>
        </p:nvSpPr>
        <p:spPr>
          <a:xfrm>
            <a:off x="2025445" y="424548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a) oględziny urządzeń, instalacji i sieci,</a:t>
            </a:r>
            <a:br>
              <a:rPr lang="pl-PL"/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b) diagnostykę, próby i pomiary eksploatacyjne,</a:t>
            </a:r>
            <a:endParaRPr lang="pl-PL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7DA920-00CE-47B2-0AB7-62E8025D203D}"/>
              </a:ext>
            </a:extLst>
          </p:cNvPr>
          <p:cNvSpPr txBox="1"/>
          <p:nvPr/>
        </p:nvSpPr>
        <p:spPr>
          <a:xfrm>
            <a:off x="1160208" y="5020629"/>
            <a:ext cx="61402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Prace eksploatacyjne awaryjne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</a:t>
            </a:r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8B6EED-BDEA-293B-F387-492A5233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97366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4CA58B-5ED0-C977-1A4B-4FB5503F68C1}"/>
              </a:ext>
            </a:extLst>
          </p:cNvPr>
          <p:cNvSpPr txBox="1"/>
          <p:nvPr/>
        </p:nvSpPr>
        <p:spPr>
          <a:xfrm>
            <a:off x="1858295" y="1288026"/>
            <a:ext cx="1022554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Przeglądy techniczne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Okresowe sprawdzanie stanu technicznego urządzeń i systemów.</a:t>
            </a: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Często wymagane przepisami prawa (np. budowlanego, energetycznego).</a:t>
            </a: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Wykrywanie zużycia, usterek, nieszczelności.</a:t>
            </a:r>
          </a:p>
          <a:p>
            <a:pPr>
              <a:buFont typeface="+mj-lt"/>
              <a:buAutoNum type="arabicPeriod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Konserwacja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Działania zapobiegawcze (np. smarowanie, czyszczenie, uszczelnianie).</a:t>
            </a: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Ma na celu </a:t>
            </a: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utrzymanie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urządzenia w dobrym stanie technicznym.</a:t>
            </a: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Może być:</a:t>
            </a:r>
          </a:p>
          <a:p>
            <a:pPr marL="1143000" lvl="2" indent="-22860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bieżąca (codzienna, rutynowa),</a:t>
            </a:r>
          </a:p>
          <a:p>
            <a:pPr marL="1143000" lvl="2" indent="-22860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okresowa (zgodna z harmonogramem).</a:t>
            </a:r>
          </a:p>
          <a:p>
            <a:pPr>
              <a:buFont typeface="+mj-lt"/>
              <a:buAutoNum type="arabicPeriod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Remonty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Działania naprawcze polegające na </a:t>
            </a: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przywróceniu sprawności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technicznej urządzenia lub systemu.</a:t>
            </a: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Rodzaje:</a:t>
            </a:r>
          </a:p>
          <a:p>
            <a:pPr marL="1143000" lvl="2" indent="-22860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bieżący – drobne naprawy,</a:t>
            </a:r>
          </a:p>
          <a:p>
            <a:pPr marL="1143000" lvl="2" indent="-22860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średni – wymiana zużytych elementów,</a:t>
            </a:r>
          </a:p>
          <a:p>
            <a:pPr marL="1143000" lvl="2" indent="-22860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kapitalny – gruntowna odbudowa.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7BC872-4BFA-0DBF-B696-D21B93306F8D}"/>
              </a:ext>
            </a:extLst>
          </p:cNvPr>
          <p:cNvSpPr txBox="1"/>
          <p:nvPr/>
        </p:nvSpPr>
        <p:spPr>
          <a:xfrm>
            <a:off x="1858295" y="139799"/>
            <a:ext cx="89866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Prace eksploatacyjne - rodzaje zabiegów eksploatacyjnych: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70FBE-6815-E001-A988-5228459A5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67694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39145D4-ECDB-4229-AB5E-13E989D9C3AF}"/>
              </a:ext>
            </a:extLst>
          </p:cNvPr>
          <p:cNvSpPr txBox="1"/>
          <p:nvPr/>
        </p:nvSpPr>
        <p:spPr>
          <a:xfrm>
            <a:off x="2349909" y="1535638"/>
            <a:ext cx="909483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Modernizacje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Unowocześnienie urządzenia/systemu, zwiększenie jego efektywności lub dostosowanie do nowych norm/technologii.</a:t>
            </a:r>
          </a:p>
          <a:p>
            <a:pPr>
              <a:buFont typeface="+mj-lt"/>
              <a:buAutoNum type="arabicPeriod" startAt="4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Naprawy (awaryjne)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Usuwanie skutków awarii lub uszkodzeń, często poza planem.</a:t>
            </a: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Czas reakcji ma kluczowe znaczenie.</a:t>
            </a:r>
          </a:p>
          <a:p>
            <a:pPr>
              <a:buFont typeface="+mj-lt"/>
              <a:buAutoNum type="arabicPeriod" startAt="4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Pomiary i diagnostyka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Ocena stanu technicznego na podstawie pomiarów (np. rezystancji, ciśnienia, przepływu, zużycia energii).</a:t>
            </a:r>
          </a:p>
          <a:p>
            <a:pPr marL="742950" lvl="1" indent="-285750">
              <a:buFont typeface="+mj-lt"/>
              <a:buAutoNum type="arabicPeriod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Diagnostyka pozwala przewidywać awarie i planować remonty.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3B4AC3-0404-DF61-C651-D4B739DD4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46</a:t>
            </a:fld>
            <a:endParaRPr lang="pl-PL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8949E3-8D68-F121-C5CC-CA72B1CC9D2E}"/>
              </a:ext>
            </a:extLst>
          </p:cNvPr>
          <p:cNvSpPr txBox="1"/>
          <p:nvPr/>
        </p:nvSpPr>
        <p:spPr>
          <a:xfrm>
            <a:off x="1858295" y="139799"/>
            <a:ext cx="89866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Prace eksploatacyjne - rodzaje zabiegów eksploatacyjnych:</a:t>
            </a:r>
          </a:p>
        </p:txBody>
      </p:sp>
    </p:spTree>
    <p:extLst>
      <p:ext uri="{BB962C8B-B14F-4D97-AF65-F5344CB8AC3E}">
        <p14:creationId xmlns:p14="http://schemas.microsoft.com/office/powerpoint/2010/main" val="32988185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C281B4-7B3D-CB2F-3199-2D52F830D7C5}"/>
              </a:ext>
            </a:extLst>
          </p:cNvPr>
          <p:cNvSpPr txBox="1"/>
          <p:nvPr/>
        </p:nvSpPr>
        <p:spPr>
          <a:xfrm>
            <a:off x="1954160" y="1751184"/>
            <a:ext cx="939964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Za nieprzestrzeganie przepisów dotyczących eksploatacji urządzeń elektrycznych grożą różne sankcje, w tym:</a:t>
            </a:r>
          </a:p>
          <a:p>
            <a:pPr>
              <a:buNone/>
            </a:pP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Kary finansowe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– za naruszenie przepisów BHP, ochrony środowiska, czy norm technicznych.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Zatrzymanie działalności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– w przypadku stwierdzenia poważnych nieprawidłowości w eksploatacji urządzeń elektrycznych, mogą być podjęte decyzje o wstrzymaniu działalności.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Odpowiedzialność karna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– w przypadku rażących zaniedbań mogą zostać pociągnięte do odpowiedzialności karnej osoby odpowiedzialne za eksploatację urządzeń elektrycznych.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39D2E-7F26-75C2-06C9-613A5F2802A3}"/>
              </a:ext>
            </a:extLst>
          </p:cNvPr>
          <p:cNvSpPr txBox="1"/>
          <p:nvPr/>
        </p:nvSpPr>
        <p:spPr>
          <a:xfrm>
            <a:off x="2022987" y="208624"/>
            <a:ext cx="93308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Odpowiedzialność pracodawcy za właściwą eksploatację sieci, instalacji i urządzeń energetycznych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E4D5C-FFE7-2E9D-0925-83F25F38F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0127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350C634-17EC-27E1-2402-AA99FF3BF08C}"/>
              </a:ext>
            </a:extLst>
          </p:cNvPr>
          <p:cNvSpPr txBox="1"/>
          <p:nvPr/>
        </p:nvSpPr>
        <p:spPr>
          <a:xfrm>
            <a:off x="1297857" y="1620306"/>
            <a:ext cx="10314040" cy="2453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Instrukcje Ruchu i Eksploatacji Sieci opracowuje operator systemu.</a:t>
            </a:r>
            <a:endParaRPr lang="pl-PL" kern="1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Opracowan</a:t>
            </a:r>
            <a:r>
              <a:rPr lang="pl-PL" ker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ą Instrukcję operator ma obowiązek przedłożyć  </a:t>
            </a:r>
            <a:r>
              <a:rPr lang="pl-PL" b="1" ker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Prezesowi Urzędu Regulacji Energetyki (URE) w celu zatwierdzenia.</a:t>
            </a:r>
            <a:endParaRPr lang="pl-PL" kern="1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Zatwierdzona Instrukcja Ruchu i Eksploatacji Sieci jest dokumentem </a:t>
            </a:r>
            <a:r>
              <a:rPr lang="pl-PL" b="1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publicznym</a:t>
            </a: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operator obowiązkowo udostępnia ja na </a:t>
            </a:r>
            <a:r>
              <a:rPr lang="pl-PL" ker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swojej </a:t>
            </a:r>
            <a:r>
              <a:rPr lang="pl-PL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stronie internetowej.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l-PL" ker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Odbiorca przyłączony do sieci SN, WN i NN ma obowiązek uzgodnienia swojej Instrukcji Ruchu </a:t>
            </a:r>
            <a:br>
              <a:rPr lang="pl-PL" ker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ker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Eksploatacji Instalacji odbiorczej z operatorem, do którego sieci jest podłączony. </a:t>
            </a:r>
            <a:endParaRPr lang="pl-PL" kern="1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ADA21B-B625-6E5A-81C2-6091936D18DB}"/>
              </a:ext>
            </a:extLst>
          </p:cNvPr>
          <p:cNvSpPr txBox="1"/>
          <p:nvPr/>
        </p:nvSpPr>
        <p:spPr>
          <a:xfrm>
            <a:off x="985484" y="131891"/>
            <a:ext cx="1043468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l-PL" sz="2400" b="1">
                <a:latin typeface="Arial"/>
                <a:cs typeface="Arial"/>
              </a:rPr>
              <a:t>Procedura zatwierdzania instrukcji: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8A6A04-0F81-9878-F6C3-B737CC1BF045}"/>
              </a:ext>
            </a:extLst>
          </p:cNvPr>
          <p:cNvSpPr txBox="1"/>
          <p:nvPr/>
        </p:nvSpPr>
        <p:spPr>
          <a:xfrm>
            <a:off x="1297857" y="4803865"/>
            <a:ext cx="108056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ustawie Prawo Energetyczne</a:t>
            </a:r>
            <a:r>
              <a:rPr lang="pl-PL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znajdują się ogólne zasady, które mówią o odpowiedzialności za bezpieczeństwo i sprawność techniczną instalacji, ale obowiązek opracowania instrukcji ruchu i eksploatacji, szczególnie w kontekście instalacji odbiorczych, szczegółowo reguluje </a:t>
            </a:r>
            <a:r>
              <a:rPr lang="pl-PL" sz="18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rozporządzenie Ministra Gospodarki.</a:t>
            </a:r>
            <a:r>
              <a:rPr lang="pl-PL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77CFCF9-12F3-2DAC-A732-DF3DE52A6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573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7C718C-6C7B-880D-C2FA-6377B0DCD54D}"/>
              </a:ext>
            </a:extLst>
          </p:cNvPr>
          <p:cNvSpPr txBox="1"/>
          <p:nvPr/>
        </p:nvSpPr>
        <p:spPr>
          <a:xfrm>
            <a:off x="1848465" y="77414"/>
            <a:ext cx="97929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Rozporządzenie Ministra Klimatu i Środowiska z dnia 1 lipca 2022</a:t>
            </a:r>
            <a:r>
              <a:rPr lang="pl-PL" sz="2400" b="1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_</a:t>
            </a:r>
            <a:r>
              <a:rPr lang="pl-PL" sz="2400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г., w sprawie szczegółowych zasad stwierdzania posiadania kwalifikacji przez osoby zajmujące się eksploatacją urządzeń, instalacji i sieci [Dz.U. nr 2022 poz. 1392).</a:t>
            </a:r>
            <a:endParaRPr lang="pl-PL" sz="24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445984-278D-1DC6-862D-B222C115944B}"/>
              </a:ext>
            </a:extLst>
          </p:cNvPr>
          <p:cNvSpPr txBox="1"/>
          <p:nvPr/>
        </p:nvSpPr>
        <p:spPr>
          <a:xfrm>
            <a:off x="1848466" y="1804586"/>
            <a:ext cx="979292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Rozporządzenie określa rodzaje prac, stanowisk oraz urządzeń, instalacji i sieci energetycznych, przy których eksploatacji jest wymagane posiadanie kwalifikacji, zakres wymaganej wiedzy niezbędnej do uzyskania potwierdzenia posiadanych kwalifikacji, tryb przeprowadzania postępowania kwalifikacyjnego, jednostki organizacyjne, przy których powołuje się komisje kwalifikacyjne i tryb ich powoływania oraz wzór świadectwa kwalifikacyjnego. Definiuje również czynności eksploatacyjne, do których zaliczamy czynności:</a:t>
            </a:r>
            <a:endParaRPr lang="pl-P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EBD5D8-1138-956B-5132-0CCA89B2B773}"/>
              </a:ext>
            </a:extLst>
          </p:cNvPr>
          <p:cNvSpPr txBox="1"/>
          <p:nvPr/>
        </p:nvSpPr>
        <p:spPr>
          <a:xfrm>
            <a:off x="2241754" y="3641265"/>
            <a:ext cx="955695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obsługi, które mają wpływ na zmiany parametrów pracy obsługiwanych urządzeń, instalacji i sieci;</a:t>
            </a:r>
            <a:endParaRPr kumimoji="0" lang="pl-PL" sz="1800" b="0" i="0" u="none" strike="noStrike" kern="1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konserwacji, które są związane z zabezpieczeniem i utrzymaniem należytego stanu technicznego urządzeń, instalacji i sieci;</a:t>
            </a:r>
            <a:endParaRPr kumimoji="0" lang="pl-PL" sz="1800" b="0" i="0" u="none" strike="noStrike" kern="1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remontu lub naprawy, które są związane z usuwaniem usterek i awarii urządzeń, instalacji i sieci w celu doprowadzenia ich do wymaganego stanu technicznego;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montażu lub demontażu, które są niezbędne do instalowania lub odinstalowywania </a:t>
            </a:r>
            <a:br>
              <a:rPr kumimoji="0" lang="pl-PL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pl-PL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 przyłączania lub odłączania urządzeń, instalacji i sieci;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l-PL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kontrolno-pomiarowym, które są niezbędne do dokonania oględzin, oceny stanu technicznego, parametrów eksploatacyjnych, jakości regulacji i sprawności energetycznej urządzeń, instalacji i sieci.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D729A3-1828-EA89-3DF5-E19519459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9474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Prostokąt 4"/>
          <p:cNvSpPr/>
          <p:nvPr/>
        </p:nvSpPr>
        <p:spPr>
          <a:xfrm>
            <a:off x="2448232" y="1594717"/>
            <a:ext cx="930131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§ 4. 1. Świadectwo kwalifikacyjne jest wymagane dla rodzajów prac i stanowisk 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    w zakresie:</a:t>
            </a:r>
          </a:p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eksploatacji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– do których zalicza się stanowiska osób wykonujących prace dotyczące obsługi, konserwacji, remontu, naprawy, montażu lub demontażu i czynności kontrolno-pomiarowych;</a:t>
            </a:r>
          </a:p>
          <a:p>
            <a:pPr marL="342900" indent="-342900">
              <a:buFont typeface="+mj-lt"/>
              <a:buAutoNum type="arabicParenR"/>
            </a:pPr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 dozoru 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– do których zalicza się stanowiska osób kierujących czynnościami osób wykonujących prace określone w pkt 1 lub stanowiska osób sprawujących nadzór nad eksploatacją urządzeń, instalacji i sieci.</a:t>
            </a:r>
          </a:p>
          <a:p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§ 5. Świadectwo kwalifikacyjne jest wymagane do wykonywania czynności związanych 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z eksploatacją urządzeń, instalacji i sieci, z wyjątkiem czynności związanych 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z obsługą:</a:t>
            </a:r>
          </a:p>
          <a:p>
            <a:pPr marL="342900" indent="-342900">
              <a:buFont typeface="+mj-lt"/>
              <a:buAutoNum type="arabi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urządzeń elektrycznych o napięciu znamionowym nie wyższym niż 1 </a:t>
            </a:r>
            <a:r>
              <a:rPr lang="pl-PL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i mocy znamionowej nie wyższej niż 20 kW, jeżeli w dokumentacji urządzenia określono zasady jego obsługi;</a:t>
            </a:r>
          </a:p>
          <a:p>
            <a:pPr marL="342900" indent="-342900">
              <a:buFont typeface="+mj-lt"/>
              <a:buAutoNum type="arabicParenR"/>
            </a:pP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urządzeń lub instalacji cieplnych o mocy zainstalowanej nie wyższej niż 50 </a:t>
            </a:r>
            <a:r>
              <a:rPr lang="pl-PL" err="1">
                <a:latin typeface="Arial" panose="020B0604020202020204" pitchFamily="34" charset="0"/>
                <a:cs typeface="Arial" panose="020B0604020202020204" pitchFamily="34" charset="0"/>
              </a:rPr>
              <a:t>kW.</a:t>
            </a: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927123" y="39329"/>
            <a:ext cx="100682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/>
              <a:t>Rozporządzenie Ministra Klimatu i Ochrony Środowiska z 1 lipca 2022 r. </a:t>
            </a:r>
            <a:br>
              <a:rPr lang="pl-PL" sz="2400" b="1"/>
            </a:br>
            <a:r>
              <a:rPr lang="pl-PL" sz="2400" b="1"/>
              <a:t>w sprawie </a:t>
            </a:r>
            <a:r>
              <a:rPr lang="pl-PL" sz="2400" b="1">
                <a:latin typeface="Arial" panose="020B0604020202020204" pitchFamily="34" charset="0"/>
                <a:cs typeface="Arial" panose="020B0604020202020204" pitchFamily="34" charset="0"/>
              </a:rPr>
              <a:t>szczegółowych</a:t>
            </a:r>
            <a:r>
              <a:rPr lang="pl-PL" sz="2400" b="1"/>
              <a:t> zasad stwierdzania posiadania kwalifikacji przez osoby zajmujące się eksploatacją urządzeń, instalacji i sieci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2FCF6-B5D3-5123-FF4F-3D2B00413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FE1E50E-58CD-4904-9DA3-A7A47B1EB53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106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617D51-6A7C-8C96-9DBF-96CEAE6B95FA}"/>
              </a:ext>
            </a:extLst>
          </p:cNvPr>
          <p:cNvSpPr txBox="1"/>
          <p:nvPr/>
        </p:nvSpPr>
        <p:spPr>
          <a:xfrm>
            <a:off x="2155406" y="612844"/>
            <a:ext cx="994810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Wiedza wymagana dla uzyskania kwalifikacji zgodnie z zapisami Rozporządzenia</a:t>
            </a:r>
          </a:p>
          <a:p>
            <a:endParaRPr lang="pl-PL" b="0" i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 1. Osoby zajmujące się eksploatacją urządzeń, instalacji i sieci, w celu uzyskania potwierdzenia posiadanych kwalifikacji, wykazują się wiedzą teoretyczną i praktyczną </a:t>
            </a:r>
            <a:b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 zakresie: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pl-PL" b="1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 stanowiskach eksploatacji</a:t>
            </a:r>
            <a:r>
              <a:rPr lang="pl-PL" b="0" i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zasad budowy, działania oraz warunków technicznych obsługi urządzeń, instalacji </a:t>
            </a:r>
            <a:b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i sieci,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zasad eksploatacji urządzeń, instalacji i sieci,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zasad i warunków wykonywania prac dotyczących obsługi, konserwacji, remontu, </a:t>
            </a:r>
            <a:b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naprawy, montażu lub demon-</a:t>
            </a:r>
            <a:r>
              <a:rPr lang="pl-PL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tażu</a:t>
            </a:r>
            <a: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czynności kontrolno-pomiarowych,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zasad bezpieczeństwa i higieny pracy, ochrony przeciwpożarowej oraz udzielania </a:t>
            </a:r>
            <a:b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pierwszej pomocy.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zasad postępowania w razie awarii, pożaru lub innego zagrożenia bezpieczeństwa </a:t>
            </a:r>
            <a:b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obsługi urządzeń lub zagrożenia życia, zdrowia i ochrony środowiska;</a:t>
            </a:r>
            <a:br>
              <a:rPr lang="pl-PL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FAAF2-16F7-BCDC-820C-1C296A0C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775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53F896-FAB6-110F-3998-E056132D3FC0}"/>
              </a:ext>
            </a:extLst>
          </p:cNvPr>
          <p:cNvSpPr txBox="1"/>
          <p:nvPr/>
        </p:nvSpPr>
        <p:spPr>
          <a:xfrm>
            <a:off x="2546554" y="147484"/>
            <a:ext cx="9330813" cy="356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225"/>
              </a:spcAft>
              <a:buNone/>
            </a:pPr>
            <a:r>
              <a:rPr lang="pl-PL" sz="2400" b="1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Uprawnienia Eksploatacyjne (E)</a:t>
            </a:r>
          </a:p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225"/>
              </a:spcAft>
              <a:buNone/>
            </a:pPr>
            <a:endParaRPr lang="pl-PL" sz="2400" b="1" i="0">
              <a:solidFill>
                <a:srgbClr val="42424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300"/>
              </a:spcAft>
              <a:buNone/>
            </a:pPr>
            <a:r>
              <a:rPr lang="pl-PL" b="0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Osoby z uprawnieniami </a:t>
            </a:r>
            <a:r>
              <a:rPr lang="pl-PL" b="1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l-PL" b="0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wykonują </a:t>
            </a:r>
            <a:r>
              <a:rPr lang="pl-PL" b="1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bezpośrednie prace techniczne</a:t>
            </a:r>
            <a:r>
              <a:rPr lang="pl-PL" b="0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przy urządzeniach, instalacjach i sieciach, obejmujące: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Obsługę urządzeń (uruchamianie, wyłączanie, monitorowanie)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Konserwację i naprawy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Montaż i demontaż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Przeglądy techniczne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Pomiary i diagnostykę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i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Reagowanie na awarie i prowadzenie dokumentacji technicznej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0A8B29-8262-0597-1FAD-BE06B743115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1562" y="3712563"/>
            <a:ext cx="4493342" cy="310539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72E4BF-E360-E2AD-AC42-D7701E3A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E50E-58CD-4904-9DA3-A7A47B1EB53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7219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86e79c7-44b9-4496-9852-7c251c1660e5" xsi:nil="true"/>
    <lcf76f155ced4ddcb4097134ff3c332f xmlns="39dffa5a-150f-457c-8b6d-ea62e236bb7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DE0B65744422E4A8459264A22C32382" ma:contentTypeVersion="15" ma:contentTypeDescription="Utwórz nowy dokument." ma:contentTypeScope="" ma:versionID="71740caa4e8005ca660d7acf265c1987">
  <xsd:schema xmlns:xsd="http://www.w3.org/2001/XMLSchema" xmlns:xs="http://www.w3.org/2001/XMLSchema" xmlns:p="http://schemas.microsoft.com/office/2006/metadata/properties" xmlns:ns2="39dffa5a-150f-457c-8b6d-ea62e236bb79" xmlns:ns3="e86e79c7-44b9-4496-9852-7c251c1660e5" targetNamespace="http://schemas.microsoft.com/office/2006/metadata/properties" ma:root="true" ma:fieldsID="aeb911ae981a3bbf1c4bdd53daf6c012" ns2:_="" ns3:_="">
    <xsd:import namespace="39dffa5a-150f-457c-8b6d-ea62e236bb79"/>
    <xsd:import namespace="e86e79c7-44b9-4496-9852-7c251c166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dffa5a-150f-457c-8b6d-ea62e236bb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Tagi obrazów" ma:readOnly="false" ma:fieldId="{5cf76f15-5ced-4ddc-b409-7134ff3c332f}" ma:taxonomyMulti="true" ma:sspId="10dd3211-9c3b-402d-a066-630328df5b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e79c7-44b9-4496-9852-7c251c1660e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0800413-828c-4467-a819-23266d4bf61d}" ma:internalName="TaxCatchAll" ma:showField="CatchAllData" ma:web="e86e79c7-44b9-4496-9852-7c251c166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25585A-5995-447C-AC35-8C57DBED63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57FE79-67C5-4A22-95B9-ABEF3C12546A}">
  <ds:schemaRefs>
    <ds:schemaRef ds:uri="39dffa5a-150f-457c-8b6d-ea62e236bb79"/>
    <ds:schemaRef ds:uri="e86e79c7-44b9-4496-9852-7c251c1660e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98D5B85-688C-41C7-B63D-B91AB539B46B}">
  <ds:schemaRefs>
    <ds:schemaRef ds:uri="39dffa5a-150f-457c-8b6d-ea62e236bb79"/>
    <ds:schemaRef ds:uri="e86e79c7-44b9-4496-9852-7c251c1660e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6879</Words>
  <Application>Microsoft Office PowerPoint</Application>
  <PresentationFormat>Panoramiczny</PresentationFormat>
  <Paragraphs>481</Paragraphs>
  <Slides>47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59" baseType="lpstr">
      <vt:lpstr>Aptos</vt:lpstr>
      <vt:lpstr>Arial</vt:lpstr>
      <vt:lpstr>Calibri</vt:lpstr>
      <vt:lpstr>Calibri Light</vt:lpstr>
      <vt:lpstr>Calibri-Bold</vt:lpstr>
      <vt:lpstr>Lato Black</vt:lpstr>
      <vt:lpstr>Poppins</vt:lpstr>
      <vt:lpstr>Tahoma</vt:lpstr>
      <vt:lpstr>Times New Roman</vt:lpstr>
      <vt:lpstr>Titillium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Ustawa z dnia 7 lipca 1994 r. Prawo budowlane  [Dz.U. 2019 poz.1186]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Ryszard Stolarczyk</dc:creator>
  <cp:lastModifiedBy>Patryk Machel</cp:lastModifiedBy>
  <cp:revision>24</cp:revision>
  <dcterms:created xsi:type="dcterms:W3CDTF">2025-07-09T19:17:54Z</dcterms:created>
  <dcterms:modified xsi:type="dcterms:W3CDTF">2026-05-11T09:30:06Z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0x010100CDE0B65744422E4A8459264A22C32382</vt:lpwstr>
  </property>
  <property fmtid="{D5CDD505-2E9C-101B-9397-08002B2CF9AE}" pid="3" name="MediaServiceImageTags">
    <vt:lpwstr/>
  </property>
</Properties>
</file>